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63"/>
  </p:notesMasterIdLst>
  <p:handoutMasterIdLst>
    <p:handoutMasterId r:id="rId64"/>
  </p:handoutMasterIdLst>
  <p:sldIdLst>
    <p:sldId id="346" r:id="rId2"/>
    <p:sldId id="411" r:id="rId3"/>
    <p:sldId id="423" r:id="rId4"/>
    <p:sldId id="413" r:id="rId5"/>
    <p:sldId id="412" r:id="rId6"/>
    <p:sldId id="465" r:id="rId7"/>
    <p:sldId id="466" r:id="rId8"/>
    <p:sldId id="467" r:id="rId9"/>
    <p:sldId id="468" r:id="rId10"/>
    <p:sldId id="419" r:id="rId11"/>
    <p:sldId id="420" r:id="rId12"/>
    <p:sldId id="463" r:id="rId13"/>
    <p:sldId id="469" r:id="rId14"/>
    <p:sldId id="470" r:id="rId15"/>
    <p:sldId id="474" r:id="rId16"/>
    <p:sldId id="475" r:id="rId17"/>
    <p:sldId id="410" r:id="rId18"/>
    <p:sldId id="350" r:id="rId19"/>
    <p:sldId id="349" r:id="rId20"/>
    <p:sldId id="363" r:id="rId21"/>
    <p:sldId id="425" r:id="rId22"/>
    <p:sldId id="351" r:id="rId23"/>
    <p:sldId id="435" r:id="rId24"/>
    <p:sldId id="436" r:id="rId25"/>
    <p:sldId id="365" r:id="rId26"/>
    <p:sldId id="437" r:id="rId27"/>
    <p:sldId id="438" r:id="rId28"/>
    <p:sldId id="439" r:id="rId29"/>
    <p:sldId id="440" r:id="rId30"/>
    <p:sldId id="441" r:id="rId31"/>
    <p:sldId id="442" r:id="rId32"/>
    <p:sldId id="443" r:id="rId33"/>
    <p:sldId id="426" r:id="rId34"/>
    <p:sldId id="445" r:id="rId35"/>
    <p:sldId id="471" r:id="rId36"/>
    <p:sldId id="446" r:id="rId37"/>
    <p:sldId id="447" r:id="rId38"/>
    <p:sldId id="427" r:id="rId39"/>
    <p:sldId id="448" r:id="rId40"/>
    <p:sldId id="428" r:id="rId41"/>
    <p:sldId id="449" r:id="rId42"/>
    <p:sldId id="450" r:id="rId43"/>
    <p:sldId id="429" r:id="rId44"/>
    <p:sldId id="451" r:id="rId45"/>
    <p:sldId id="453" r:id="rId46"/>
    <p:sldId id="382" r:id="rId47"/>
    <p:sldId id="455" r:id="rId48"/>
    <p:sldId id="456" r:id="rId49"/>
    <p:sldId id="457" r:id="rId50"/>
    <p:sldId id="431" r:id="rId51"/>
    <p:sldId id="395" r:id="rId52"/>
    <p:sldId id="473" r:id="rId53"/>
    <p:sldId id="432" r:id="rId54"/>
    <p:sldId id="458" r:id="rId55"/>
    <p:sldId id="433" r:id="rId56"/>
    <p:sldId id="459" r:id="rId57"/>
    <p:sldId id="460" r:id="rId58"/>
    <p:sldId id="434" r:id="rId59"/>
    <p:sldId id="461" r:id="rId60"/>
    <p:sldId id="424" r:id="rId61"/>
    <p:sldId id="462" r:id="rId62"/>
  </p:sldIdLst>
  <p:sldSz cx="9144000" cy="6858000" type="screen4x3"/>
  <p:notesSz cx="9686925" cy="6858000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CCFFFF"/>
    <a:srgbClr val="FFCC66"/>
    <a:srgbClr val="CC9900"/>
    <a:srgbClr val="8EC1F0"/>
    <a:srgbClr val="FFCC99"/>
    <a:srgbClr val="FFCCFF"/>
    <a:srgbClr val="CCCC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58" autoAdjust="0"/>
    <p:restoredTop sz="97453" autoAdjust="0"/>
  </p:normalViewPr>
  <p:slideViewPr>
    <p:cSldViewPr>
      <p:cViewPr>
        <p:scale>
          <a:sx n="112" d="100"/>
          <a:sy n="112" d="100"/>
        </p:scale>
        <p:origin x="-1470" y="42"/>
      </p:cViewPr>
      <p:guideLst>
        <p:guide orient="horz" pos="143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005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5" tIns="46122" rIns="92245" bIns="46122" numCol="1" anchor="t" anchorCtr="0" compatLnSpc="1">
            <a:prstTxWarp prst="textNoShape">
              <a:avLst/>
            </a:prstTxWarp>
          </a:bodyPr>
          <a:lstStyle>
            <a:lvl1pPr algn="l" defTabSz="922338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4813" y="0"/>
            <a:ext cx="42005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5" tIns="46122" rIns="92245" bIns="46122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3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42005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5" tIns="46122" rIns="92245" bIns="46122" numCol="1" anchor="b" anchorCtr="0" compatLnSpc="1">
            <a:prstTxWarp prst="textNoShape">
              <a:avLst/>
            </a:prstTxWarp>
          </a:bodyPr>
          <a:lstStyle>
            <a:lvl1pPr algn="l" defTabSz="922338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3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4813" y="6513513"/>
            <a:ext cx="42005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45" tIns="46122" rIns="92245" bIns="46122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pPr>
              <a:defRPr/>
            </a:pPr>
            <a:fld id="{307DD1EC-9742-46A0-809C-3E8F4238797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94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67350" y="0"/>
            <a:ext cx="4192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73413" y="539750"/>
            <a:ext cx="3389312" cy="2541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7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3175" y="3235325"/>
            <a:ext cx="7113588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77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46850"/>
            <a:ext cx="4194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7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67350" y="6546850"/>
            <a:ext cx="4192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D7D82E-9A5E-4C7E-9C4C-3D00FE59672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13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15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D7D82E-9A5E-4C7E-9C4C-3D00FE596721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18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20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r>
              <a:rPr lang="ko-KR" altLang="en-US" sz="1200" dirty="0" err="1" smtClean="0"/>
              <a:t>절</a:t>
            </a:r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대습도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란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공기 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1 m</a:t>
            </a:r>
            <a:r>
              <a:rPr kumimoji="1" lang="en-US" altLang="ko-KR" sz="1200" kern="1200" baseline="300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3 </a:t>
            </a:r>
            <a:r>
              <a:rPr lang="ko-KR" altLang="en-US" sz="1200" dirty="0" smtClean="0"/>
              <a:t>중에 포함된 수증기의 양을 그램</a:t>
            </a:r>
            <a:r>
              <a:rPr lang="en-US" altLang="ko-KR" sz="1200" dirty="0" smtClean="0"/>
              <a:t>(kg/kg′)</a:t>
            </a:r>
            <a:r>
              <a:rPr lang="ko-KR" altLang="en-US" sz="1200" dirty="0" smtClean="0"/>
              <a:t>으로 나타낸 것임</a:t>
            </a:r>
            <a:r>
              <a:rPr lang="en-US" altLang="ko-KR" sz="1200" dirty="0" smtClean="0"/>
              <a:t>.</a:t>
            </a:r>
          </a:p>
          <a:p>
            <a:pPr marL="228600" indent="-228600" eaLnBrk="1" hangingPunct="1"/>
            <a:r>
              <a:rPr kumimoji="1" lang="ko-KR" alt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상대습도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란 공기 중에 최대로 들어 있을 수 있는 수증기의 양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포화수증기량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)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과 비교해서 현재 들어 있는 수증기의 양을 퍼센트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(%)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로 나타낸 것임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. </a:t>
            </a:r>
          </a:p>
          <a:p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건구온도</a:t>
            </a:r>
            <a:r>
              <a:rPr kumimoji="1" lang="ko-KR" alt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(dry bulb temperature : DB, t,℃) : 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보통의 온도계가 지시하는 온도 </a:t>
            </a:r>
            <a:endParaRPr lang="ko-KR" altLang="en-US" dirty="0" smtClean="0"/>
          </a:p>
          <a:p>
            <a:pPr marL="228600" indent="-228600" eaLnBrk="1" hangingPunct="1"/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습구온도</a:t>
            </a:r>
            <a:r>
              <a:rPr kumimoji="1" lang="ko-KR" alt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wet bulb temperature : WB, t`,℃)</a:t>
            </a:r>
            <a:r>
              <a:rPr kumimoji="1" 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 : 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습구온도계로 측정한 온도로서 습구온도계에 있어서는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가제위의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수막에서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물이 증발해서 증 발열을 빼앗아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수막의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온도는 강하 하므로 공기의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건구온도보다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낮아진다</a:t>
            </a:r>
            <a:endParaRPr kumimoji="1" lang="en-US" altLang="ko-KR" sz="1200" kern="120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28600" indent="-228600" eaLnBrk="1" hangingPunct="1"/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노점온도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dew point temperature : DP, t",℃)</a:t>
            </a:r>
            <a:r>
              <a:rPr kumimoji="1" 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 :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습공기중의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수증기가 공기로부터 분리되어 응축하기 시작할 때의 온도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. 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즉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습공기의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수증기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분압과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동일한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분압을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갖는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포화습공기의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온도를 말한다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 marL="228600" indent="-228600" eaLnBrk="1" hangingPunct="1"/>
            <a:r>
              <a:rPr kumimoji="1" lang="ko-KR" alt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절대습도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specific humidity : SH, </a:t>
            </a:r>
            <a:r>
              <a:rPr kumimoji="1" lang="el-G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χ, 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kg/</a:t>
            </a:r>
            <a:r>
              <a:rPr kumimoji="1" lang="en-US" sz="1200" b="1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kgDA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) : </a:t>
            </a:r>
          </a:p>
          <a:p>
            <a:pPr marL="228600" indent="-228600" eaLnBrk="1" hangingPunct="1"/>
            <a:r>
              <a:rPr kumimoji="1" lang="ko-KR" alt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상대습도</a:t>
            </a:r>
            <a:r>
              <a:rPr kumimoji="1" lang="en-US" altLang="ko-KR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kumimoji="1" lang="en-US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relative humidity : RH, </a:t>
            </a:r>
            <a:r>
              <a:rPr kumimoji="1" lang="az-Cyrl-AZ" sz="1200" b="1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Ф,%)</a:t>
            </a:r>
            <a:r>
              <a:rPr kumimoji="1" lang="az-Cyrl-AZ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: 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수증기의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분압과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동일온도의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포화공기의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수증기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분압의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비로서 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1㎥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의 습공기중에 함유된 수 분의 중량과 이와 </a:t>
            </a:r>
            <a:r>
              <a:rPr kumimoji="1" lang="ko-KR" altLang="en-US" sz="1200" kern="1200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동일온도의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1㎥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의 포화습공기에 함유되고 있는 수분의 중량과의 비이다</a:t>
            </a:r>
            <a:r>
              <a:rPr kumimoji="1" lang="en-US" altLang="ko-KR" sz="1200" kern="1200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 marL="228600" indent="-228600" eaLnBrk="1" hangingPunct="1"/>
            <a:endParaRPr kumimoji="1" lang="en-US" altLang="ko-KR" sz="1200" kern="1200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23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28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29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30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35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39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45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48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49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54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56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57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59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61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8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9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D7D82E-9A5E-4C7E-9C4C-3D00FE596721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11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4C3926-0386-4A29-853D-C6C412693F92}" type="slidenum">
              <a:rPr lang="en-US" altLang="ko-KR" smtClean="0"/>
              <a:pPr/>
              <a:t>12</a:t>
            </a:fld>
            <a:endParaRPr lang="en-US" altLang="ko-KR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C9D59D-5D5A-484A-A71E-15EC9FC001D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668B8F-B44F-4E06-8F3A-3DD5976265C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E4BEE-FBCC-4EA8-8707-C68551F2D7F9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1DAB87-1756-4022-B091-8192A6864FF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4C459C-0D3B-4E6B-A0C1-5D426CC40FA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36DCC-A075-48EA-8BA8-C950CE69B5E4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72A16-1986-4298-B40E-E3E3A0F628EA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53E85A-351A-421C-9BFD-DC7688AEA59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6108F3-D20C-44D6-ABFF-F7F4A4A8DFD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A99EED-2DF5-422A-BFAD-1B5A3EDE519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90AE5-D3FA-4DC6-A7CA-F62AB90D35F6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E3B1F-8396-4361-B92C-BBBCC4F7476D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2428892"/>
          </a:xfrm>
        </p:spPr>
        <p:txBody>
          <a:bodyPr/>
          <a:lstStyle/>
          <a:p>
            <a:r>
              <a:rPr lang="ko-KR" altLang="en-US" dirty="0" err="1" smtClean="0"/>
              <a:t>상층대기분석시스템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U/I </a:t>
            </a:r>
            <a:r>
              <a:rPr lang="ko-KR" altLang="en-US" dirty="0" smtClean="0"/>
              <a:t>설계서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268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상태 감시 화면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38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49269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쉘터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상태 감시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지점명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전력공급장치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+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소 전압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전력공급장치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+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 전압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전력공급장치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소 전압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전력공급장치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 전압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증폭기 과열 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증폭기 예열 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정재파비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송신장치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공급전류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제어상태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온도값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습도값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UPS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중지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냉난방기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중지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쉘터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출입문 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開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폐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閉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쉘터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상태 감시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쉘터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상태 감시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988840"/>
            <a:ext cx="6336704" cy="324036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6093296"/>
            <a:ext cx="4464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 err="1" smtClean="0">
                <a:solidFill>
                  <a:srgbClr val="C00000"/>
                </a:solidFill>
              </a:rPr>
              <a:t>쉘터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 상태 감시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View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는 현재 시점의 데이터만 존재 함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92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94405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통신 상태 감시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지점명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입력시간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WPR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포트 통신 상태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WPR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수신 상태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WPR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최종 수신 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Radiometer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포트 통신 상태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Radiometer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수신 상태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Radiometer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최종 수신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정상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녹색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비정상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빨간색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포트 통신 상태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netstat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명령어로 해당 포트가 정상인지 판다</a:t>
                      </a:r>
                      <a:r>
                        <a:rPr kumimoji="0" lang="en-US" altLang="ko-KR" sz="900" kern="12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수신 상태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분마다 데이터가 수신되어야 하는데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11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이상 데이터를 수신하지 못 한 경우 비정상으로 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통신 상태 감시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통신 상태 감시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988840"/>
            <a:ext cx="6336704" cy="324036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5536" y="6093296"/>
            <a:ext cx="4464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 smtClean="0">
                <a:solidFill>
                  <a:srgbClr val="C00000"/>
                </a:solidFill>
              </a:rPr>
              <a:t>통신 상태 감시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View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는 현재 시점의 데이터만 존재 함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1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99215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984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각각의 안정도 지표에 대한 가중치 정보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경보 값을 산출하기 위하여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17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경보 경고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임계치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각 지점의 마지막 안정도 지표 데이터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출력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1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가중치 정보를 이용하여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it-IT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LI×a + SI×b + TTI×c + KI×d + KOI×e + CAPE×f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계산하고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경고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임계치보다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크면 모두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 및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배경색을 빨강으로 출력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경보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메시지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실시간 뇌우 경보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실시간 뇌우 경보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79512" y="20244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5536" y="2036340"/>
            <a:ext cx="5400600" cy="2405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819886" y="2048215"/>
            <a:ext cx="57606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372200" y="206084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5536" y="2708920"/>
            <a:ext cx="5472608" cy="259228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79512" y="269704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940152" y="24928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68144" y="2708920"/>
            <a:ext cx="648072" cy="259228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23928" y="1556792"/>
            <a:ext cx="25557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위의 조회 </a:t>
            </a:r>
            <a:r>
              <a:rPr lang="ko-KR" altLang="en-US" sz="1800" dirty="0" err="1" smtClean="0"/>
              <a:t>매뉴</a:t>
            </a:r>
            <a:r>
              <a:rPr lang="ko-KR" altLang="en-US" sz="1800" dirty="0" smtClean="0"/>
              <a:t> 추가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78412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984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윈드시어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경고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임계치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17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각 지점의 마지막 데이터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이용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임계치가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초과된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윈드시어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윈드시어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임계치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보다 높으면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 및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 셀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빨간색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0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경보</a:t>
                      </a:r>
                      <a:r>
                        <a:rPr lang="ko-KR" altLang="en-US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메시지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윈드시어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 경보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윈드시어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 경보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5536" y="2018881"/>
            <a:ext cx="1800200" cy="25759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79512" y="2007007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5536" y="2708920"/>
            <a:ext cx="1872208" cy="259228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79512" y="269704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339752" y="2636912"/>
            <a:ext cx="648072" cy="266429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2411760" y="256490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87824" y="2636912"/>
            <a:ext cx="648072" cy="266429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059832" y="256490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23928" y="1556792"/>
            <a:ext cx="25557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위의 조회 </a:t>
            </a:r>
            <a:r>
              <a:rPr lang="ko-KR" altLang="en-US" sz="1800" dirty="0" err="1" smtClean="0"/>
              <a:t>매뉴</a:t>
            </a:r>
            <a:r>
              <a:rPr lang="ko-KR" altLang="en-US" sz="1800" dirty="0" smtClean="0"/>
              <a:t> 추가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68359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3D </a:t>
                      </a:r>
                      <a:r>
                        <a:rPr kumimoji="0"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느낌이 나는 지도를 배경 이미지로 함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위치 및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기지명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깃대 표시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고도를 나타냄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라인을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360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 표시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ko-KR" altLang="en-US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라인의 색상은 풍속에 따른 색상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 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이용하여 표시</a:t>
                      </a:r>
                      <a:endParaRPr kumimoji="0" lang="en-US" altLang="ko-KR" sz="9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기지별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특정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몇개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(5)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 고도별 바람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풍향을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차원 적 표시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바람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-&gt;wd[1~100]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66392" y="2276872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35696" y="227687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52399" y="3357154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860032" y="314096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9712" y="3140968"/>
            <a:ext cx="288032" cy="108012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763688" y="314096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5616" y="1916832"/>
            <a:ext cx="3600400" cy="338437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959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6093296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이미지는 참조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907704" y="0"/>
            <a:ext cx="302433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다음 화면으로 변경</a:t>
            </a:r>
            <a:endParaRPr lang="ko-KR" altLang="en-US" sz="2400" dirty="0"/>
          </a:p>
        </p:txBody>
      </p:sp>
      <p:sp>
        <p:nvSpPr>
          <p:cNvPr id="25" name="직사각형 24"/>
          <p:cNvSpPr/>
          <p:nvPr/>
        </p:nvSpPr>
        <p:spPr>
          <a:xfrm>
            <a:off x="3923928" y="1556792"/>
            <a:ext cx="25557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위의 조회 </a:t>
            </a:r>
            <a:r>
              <a:rPr lang="ko-KR" altLang="en-US" sz="1800" dirty="0" err="1" smtClean="0"/>
              <a:t>매뉴</a:t>
            </a:r>
            <a:r>
              <a:rPr lang="ko-KR" altLang="en-US" sz="1800" dirty="0" smtClean="0"/>
              <a:t> 추가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9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58547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3D </a:t>
                      </a:r>
                      <a:r>
                        <a:rPr kumimoji="0"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느낌이 나는 지도를 배경 이미지로 함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위치 및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기지명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깃대 표시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고도를 나타냄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- 0 ~ 700m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바람관련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그릴때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(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바림깃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화살표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정의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참고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기지별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특정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몇개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(5)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 고도별 바람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풍향을 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차원 적 표시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바람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지점명</a:t>
                      </a:r>
                      <a:endParaRPr kumimoji="0" lang="ko-KR" altLang="en-US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사이트번호</a:t>
                      </a:r>
                      <a:endParaRPr kumimoji="0" lang="ko-KR" altLang="en-US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고도순차번호</a:t>
                      </a:r>
                      <a:endParaRPr kumimoji="0" lang="ko-KR" altLang="en-US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[°]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픙속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동서바람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남북바람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위치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 지도상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위치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 지도상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3928" y="3717032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51920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19872" y="2276474"/>
            <a:ext cx="288032" cy="208862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203848" y="227647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5616" y="1916832"/>
            <a:ext cx="4176464" cy="34563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15616" y="191683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7504" y="6021288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바람관련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그릴때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바림깃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및 화살표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‘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0" y="908720"/>
            <a:ext cx="5832648" cy="482453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5" name="원통 24"/>
          <p:cNvSpPr/>
          <p:nvPr/>
        </p:nvSpPr>
        <p:spPr>
          <a:xfrm>
            <a:off x="4211959" y="2780928"/>
            <a:ext cx="45719" cy="1656184"/>
          </a:xfrm>
          <a:prstGeom prst="can">
            <a:avLst/>
          </a:prstGeom>
          <a:solidFill>
            <a:srgbClr val="FFFF00">
              <a:alpha val="75000"/>
            </a:srgbClr>
          </a:solidFill>
          <a:ln>
            <a:solidFill>
              <a:srgbClr val="FFFF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35022" y="4509120"/>
            <a:ext cx="537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/>
              <a:t>대구</a:t>
            </a:r>
            <a:endParaRPr lang="ko-KR" altLang="en-US" sz="1400" b="1" dirty="0"/>
          </a:p>
        </p:txBody>
      </p:sp>
      <p:sp>
        <p:nvSpPr>
          <p:cNvPr id="35" name="직사각형 34"/>
          <p:cNvSpPr/>
          <p:nvPr/>
        </p:nvSpPr>
        <p:spPr>
          <a:xfrm>
            <a:off x="3312599" y="4062264"/>
            <a:ext cx="4860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청주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4149477" y="4399012"/>
            <a:ext cx="144016" cy="144016"/>
          </a:xfrm>
          <a:prstGeom prst="ellipse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83"/>
          <p:cNvGrpSpPr/>
          <p:nvPr/>
        </p:nvGrpSpPr>
        <p:grpSpPr>
          <a:xfrm rot="1800000">
            <a:off x="4286957" y="4024916"/>
            <a:ext cx="158736" cy="296071"/>
            <a:chOff x="-464131" y="3789040"/>
            <a:chExt cx="158736" cy="296071"/>
          </a:xfrm>
        </p:grpSpPr>
        <p:cxnSp>
          <p:nvCxnSpPr>
            <p:cNvPr id="66" name="직선 연결선 65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자유형 69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1" name="직선 연결선 70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자유형 71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73" name="직선 연결선 72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84"/>
          <p:cNvGrpSpPr/>
          <p:nvPr/>
        </p:nvGrpSpPr>
        <p:grpSpPr>
          <a:xfrm rot="141000000">
            <a:off x="4066318" y="3728566"/>
            <a:ext cx="158736" cy="296071"/>
            <a:chOff x="-464131" y="3789040"/>
            <a:chExt cx="158736" cy="296071"/>
          </a:xfrm>
        </p:grpSpPr>
        <p:cxnSp>
          <p:nvCxnSpPr>
            <p:cNvPr id="86" name="직선 연결선 85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자유형 89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1" name="직선 연결선 90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자유형 91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93"/>
          <p:cNvGrpSpPr/>
          <p:nvPr/>
        </p:nvGrpSpPr>
        <p:grpSpPr>
          <a:xfrm rot="6000000">
            <a:off x="4292161" y="3384832"/>
            <a:ext cx="158736" cy="296071"/>
            <a:chOff x="-464131" y="3789040"/>
            <a:chExt cx="158736" cy="296071"/>
          </a:xfrm>
        </p:grpSpPr>
        <p:cxnSp>
          <p:nvCxnSpPr>
            <p:cNvPr id="95" name="직선 연결선 94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자유형 98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0" name="직선 연결선 99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자유형 100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2" name="직선 연결선 101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102"/>
          <p:cNvGrpSpPr/>
          <p:nvPr/>
        </p:nvGrpSpPr>
        <p:grpSpPr>
          <a:xfrm rot="16200000">
            <a:off x="4004208" y="3000292"/>
            <a:ext cx="158736" cy="296071"/>
            <a:chOff x="-464131" y="3789040"/>
            <a:chExt cx="158736" cy="296071"/>
          </a:xfrm>
        </p:grpSpPr>
        <p:cxnSp>
          <p:nvCxnSpPr>
            <p:cNvPr id="104" name="직선 연결선 103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자유형 107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자유형 109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11" name="직선 연결선 110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111"/>
          <p:cNvGrpSpPr/>
          <p:nvPr/>
        </p:nvGrpSpPr>
        <p:grpSpPr>
          <a:xfrm>
            <a:off x="4226475" y="2780928"/>
            <a:ext cx="158736" cy="296071"/>
            <a:chOff x="-464131" y="3789040"/>
            <a:chExt cx="158736" cy="296071"/>
          </a:xfrm>
        </p:grpSpPr>
        <p:cxnSp>
          <p:nvCxnSpPr>
            <p:cNvPr id="113" name="직선 연결선 112"/>
            <p:cNvCxnSpPr/>
            <p:nvPr/>
          </p:nvCxnSpPr>
          <p:spPr>
            <a:xfrm>
              <a:off x="-454987" y="3827294"/>
              <a:ext cx="0" cy="2578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flipV="1">
              <a:off x="-461226" y="3873484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V="1">
              <a:off x="-461228" y="3901633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V="1">
              <a:off x="-464131" y="3929781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자유형 116"/>
            <p:cNvSpPr/>
            <p:nvPr/>
          </p:nvSpPr>
          <p:spPr>
            <a:xfrm>
              <a:off x="-453910" y="3789040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18" name="직선 연결선 117"/>
            <p:cNvCxnSpPr/>
            <p:nvPr/>
          </p:nvCxnSpPr>
          <p:spPr>
            <a:xfrm flipV="1">
              <a:off x="-462754" y="3977843"/>
              <a:ext cx="72000" cy="1992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자유형 118"/>
            <p:cNvSpPr/>
            <p:nvPr/>
          </p:nvSpPr>
          <p:spPr>
            <a:xfrm>
              <a:off x="-449395" y="3823202"/>
              <a:ext cx="144000" cy="66740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20" name="직선 연결선 119"/>
            <p:cNvCxnSpPr/>
            <p:nvPr/>
          </p:nvCxnSpPr>
          <p:spPr>
            <a:xfrm flipV="1">
              <a:off x="-458888" y="3986537"/>
              <a:ext cx="144000" cy="3985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원통 120"/>
          <p:cNvSpPr/>
          <p:nvPr/>
        </p:nvSpPr>
        <p:spPr>
          <a:xfrm>
            <a:off x="3563888" y="2276475"/>
            <a:ext cx="45719" cy="1656184"/>
          </a:xfrm>
          <a:prstGeom prst="can">
            <a:avLst/>
          </a:prstGeom>
          <a:solidFill>
            <a:srgbClr val="FFFF00">
              <a:alpha val="75000"/>
            </a:srgbClr>
          </a:solidFill>
          <a:ln>
            <a:solidFill>
              <a:srgbClr val="FFFF0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3501406" y="3894559"/>
            <a:ext cx="144016" cy="144016"/>
          </a:xfrm>
          <a:prstGeom prst="ellipse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4" name="표 73"/>
          <p:cNvGraphicFramePr>
            <a:graphicFrameLocks noGrp="1"/>
          </p:cNvGraphicFramePr>
          <p:nvPr/>
        </p:nvGraphicFramePr>
        <p:xfrm>
          <a:off x="179512" y="6525344"/>
          <a:ext cx="8964487" cy="325041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48072"/>
                <a:gridCol w="1296144"/>
                <a:gridCol w="648072"/>
                <a:gridCol w="720080"/>
                <a:gridCol w="720080"/>
                <a:gridCol w="576064"/>
                <a:gridCol w="720080"/>
                <a:gridCol w="864096"/>
                <a:gridCol w="1008112"/>
                <a:gridCol w="864096"/>
                <a:gridCol w="899591"/>
              </a:tblGrid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/>
                        <a:t>지점명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/>
                        <a:t>시간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사이트번호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고도순차번호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/>
                        <a:t>고도</a:t>
                      </a:r>
                      <a:r>
                        <a:rPr lang="en-US" altLang="ko-KR" sz="900" u="none" strike="noStrike"/>
                        <a:t>[</a:t>
                      </a:r>
                      <a:r>
                        <a:rPr lang="en-US" sz="900" u="none" strike="noStrike"/>
                        <a:t>m]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/>
                        <a:t>풍향</a:t>
                      </a:r>
                      <a:r>
                        <a:rPr lang="en-US" altLang="ko-KR" sz="900" u="none" strike="noStrike" dirty="0"/>
                        <a:t>[°]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/>
                        <a:t>픙속</a:t>
                      </a:r>
                      <a:r>
                        <a:rPr lang="ko-KR" altLang="en-US" sz="900" u="none" strike="noStrike" dirty="0"/>
                        <a:t> </a:t>
                      </a:r>
                      <a:r>
                        <a:rPr lang="en-US" altLang="ko-KR" sz="900" u="none" strike="noStrike" dirty="0"/>
                        <a:t>[</a:t>
                      </a:r>
                      <a:r>
                        <a:rPr lang="en-US" sz="900" u="none" strike="noStrike" dirty="0"/>
                        <a:t>m/s]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동서바람 </a:t>
                      </a:r>
                      <a:r>
                        <a:rPr lang="en-US" altLang="ko-KR" sz="900" u="none" strike="noStrike"/>
                        <a:t>[</a:t>
                      </a:r>
                      <a:r>
                        <a:rPr lang="en-US" sz="900" u="none" strike="noStrike"/>
                        <a:t>m/s]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/>
                        <a:t>남북바람 </a:t>
                      </a:r>
                      <a:r>
                        <a:rPr lang="en-US" altLang="ko-KR" sz="900" u="none" strike="noStrike"/>
                        <a:t>[</a:t>
                      </a:r>
                      <a:r>
                        <a:rPr lang="en-US" sz="900" u="none" strike="noStrike"/>
                        <a:t>m/s]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화면의 </a:t>
                      </a:r>
                      <a:r>
                        <a:rPr lang="en-US" altLang="ko-KR" sz="900" u="none" strike="noStrike"/>
                        <a:t>x</a:t>
                      </a:r>
                      <a:r>
                        <a:rPr lang="ko-KR" altLang="en-US" sz="900" u="none" strike="noStrike"/>
                        <a:t>축 위치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화면의 </a:t>
                      </a:r>
                      <a:r>
                        <a:rPr lang="en-US" altLang="ko-KR" sz="900" u="none" strike="noStrike"/>
                        <a:t>y</a:t>
                      </a:r>
                      <a:r>
                        <a:rPr lang="ko-KR" altLang="en-US" sz="900" u="none" strike="noStrike"/>
                        <a:t>축 위치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143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/>
                        <a:t>sitename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dtime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sitenum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seqnum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alt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wd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ws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v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xpos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ypos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청주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/>
                        <a:t>2016-02-01 14:50:00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11.56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-5.24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-10.3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청주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/>
                        <a:t>2016-02-01 14:50:00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302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8.08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6.83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-4.32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청주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/>
                        <a:t>2016-02-01 14:50:00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256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10.21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9.92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2.41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청주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/>
                        <a:t>2016-02-01 14:50:00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4000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19.72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17.27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9.53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청주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/>
                        <a:t>2016-02-01 14:50:00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27.5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25.75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9.67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예천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/>
                        <a:t>2016-02-01 14:50:00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268.35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10.91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-10.9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-0.31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예천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/>
                        <a:t>2016-02-01 14:50:00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272.7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/>
                        <a:t>14.36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-14.35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0.68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예천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/>
                        <a:t>2016-02-01 14:50:00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3000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예천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/>
                        <a:t>2016-02-01 14:50:00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4000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600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  <a:tr h="2824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/>
                        <a:t>예천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/>
                        <a:t>2016-02-01 14:50:00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134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/>
                        <a:t>(NULL)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/>
                        <a:t>500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/>
                        <a:t>600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921" marR="4921" marT="4921" marB="0" anchor="ctr"/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4283968" y="1556792"/>
            <a:ext cx="255577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위의 조회 </a:t>
            </a:r>
            <a:r>
              <a:rPr lang="ko-KR" altLang="en-US" sz="1800" dirty="0" err="1" smtClean="0"/>
              <a:t>매뉴</a:t>
            </a:r>
            <a:r>
              <a:rPr lang="ko-KR" altLang="en-US" sz="1800" dirty="0" smtClean="0"/>
              <a:t> 추가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67744" y="2348880"/>
            <a:ext cx="51125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그래프 기본 프레임</a:t>
            </a:r>
            <a:endParaRPr lang="ko-KR" altLang="en-US" sz="4400" dirty="0"/>
          </a:p>
        </p:txBody>
      </p:sp>
      <p:sp>
        <p:nvSpPr>
          <p:cNvPr id="3" name="직사각형 2"/>
          <p:cNvSpPr/>
          <p:nvPr/>
        </p:nvSpPr>
        <p:spPr>
          <a:xfrm>
            <a:off x="2053351" y="980728"/>
            <a:ext cx="4418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ko-KR" altLang="en-US" sz="6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 </a:t>
            </a:r>
            <a:r>
              <a:rPr lang="en-US" altLang="ko-KR" sz="60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View</a:t>
            </a:r>
            <a:endParaRPr lang="ko-KR" altLang="en-US" sz="60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653027"/>
          <a:ext cx="2143108" cy="533142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28812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01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9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642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785818"/>
                <a:gridCol w="1214414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표출 프로그램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기능 명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메인화면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기능 명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 smtClean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데이터 선택 옵션 설정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세부 기능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642918"/>
            <a:ext cx="7000892" cy="6215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71406" y="1285860"/>
          <a:ext cx="6786610" cy="5668280"/>
        </p:xfrm>
        <a:graphic>
          <a:graphicData uri="http://schemas.openxmlformats.org/drawingml/2006/table">
            <a:tbl>
              <a:tblPr/>
              <a:tblGrid>
                <a:gridCol w="2000264"/>
                <a:gridCol w="4786346"/>
              </a:tblGrid>
              <a:tr h="2985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항 목 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</a:t>
                      </a: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 설명</a:t>
                      </a:r>
                      <a:endParaRPr lang="ko-KR" altLang="en-US" sz="7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매뉴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선택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지점 선택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수원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청주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서산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광주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대구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매산리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상동 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지점 테이블의 정보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861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 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매뉴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Profile, Time Series(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·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·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습도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분석장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TKE·FV, </a:t>
                      </a: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(Skew T-log P), 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900" b="1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),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지수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강수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연직 풍속</a:t>
                      </a:r>
                      <a:r>
                        <a:rPr lang="en-US" altLang="ko-KR" sz="900" b="1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</a:t>
                      </a:r>
                      <a:endParaRPr lang="en-US" altLang="ko-KR" sz="900" b="1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017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 선택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조회시간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선택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1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6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24</a:t>
                      </a:r>
                      <a:r>
                        <a:rPr lang="ko-KR" altLang="en-US" sz="900" b="1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 간격으로 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90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Now : </a:t>
                      </a:r>
                      <a:r>
                        <a:rPr lang="ko-KR" altLang="en-US" sz="900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클릭시</a:t>
                      </a:r>
                      <a:r>
                        <a:rPr lang="ko-KR" altLang="en-US" sz="900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현재 시간으로 변경</a:t>
                      </a:r>
                      <a:endParaRPr lang="en-US" altLang="ko-KR" sz="900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8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선택한 조건으로 데이터를 불러옴</a:t>
                      </a: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분마다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갱신</a:t>
                      </a: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현재시각의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최신 자료로 자동 변경</a:t>
                      </a: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통합표출홈페이지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/help/help.html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홈페이지 </a:t>
                      </a:r>
                      <a:r>
                        <a:rPr lang="ko-KR" altLang="en-US" sz="9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디렉토리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내 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help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폴더 생성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65059" marR="65059" marT="32529" marB="3252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764704"/>
            <a:ext cx="6876256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1700808"/>
            <a:ext cx="2952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121421"/>
            <a:ext cx="13811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2852936"/>
            <a:ext cx="15240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3" y="4005064"/>
            <a:ext cx="1800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3568" y="4725144"/>
            <a:ext cx="533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1560" y="5157192"/>
            <a:ext cx="7239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52" y="5661248"/>
            <a:ext cx="11525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9592" y="6008712"/>
            <a:ext cx="2667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6876256" y="2564904"/>
            <a:ext cx="2267744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l">
              <a:buAutoNum type="arabicPeriod"/>
            </a:pPr>
            <a:r>
              <a:rPr lang="ko-KR" altLang="en-US" sz="1400" dirty="0" err="1" smtClean="0"/>
              <a:t>조회시간</a:t>
            </a:r>
            <a:r>
              <a:rPr lang="ko-KR" altLang="en-US" sz="1400" dirty="0" smtClean="0"/>
              <a:t> 변경</a:t>
            </a:r>
            <a:endParaRPr lang="en-US" altLang="ko-KR" sz="1400" dirty="0" smtClean="0"/>
          </a:p>
          <a:p>
            <a:pPr marL="177800" indent="-177800" algn="l">
              <a:buFontTx/>
              <a:buAutoNum type="arabicPeriod"/>
            </a:pPr>
            <a:r>
              <a:rPr lang="ko-KR" altLang="en-US" sz="1400" dirty="0" smtClean="0"/>
              <a:t>도움말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각 화면 별이 아닌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통합표출홈페이지</a:t>
            </a:r>
            <a:r>
              <a:rPr lang="en-US" altLang="ko-KR" sz="1400" dirty="0" smtClean="0"/>
              <a:t> ~/</a:t>
            </a:r>
            <a:r>
              <a:rPr lang="en-US" altLang="ko-KR" sz="1400" dirty="0" err="1" smtClean="0"/>
              <a:t>php</a:t>
            </a:r>
            <a:r>
              <a:rPr lang="en-US" altLang="ko-KR" sz="1400" dirty="0" smtClean="0"/>
              <a:t>/help/help.html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 descr="D:\PROJECT\2014\06-상층대기분석시스템\10_작업\80_화면\공군JPG\JPG\그래프view\Profile---기온&amp;노점온도(Profile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4704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47797"/>
          <a:ext cx="2143108" cy="6059568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2220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  <a:r>
                        <a:rPr lang="en-US" altLang="ko-KR" sz="8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표시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1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위치표시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마우스를 그래프 위에 갖다 대면  </a:t>
                      </a:r>
                      <a:r>
                        <a:rPr lang="ko-KR" altLang="en-US" sz="8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좌표정보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출력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7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하위 그래프 종류 선택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latinLnBrk="1">
                        <a:buFontTx/>
                        <a:buNone/>
                      </a:pP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하위 그래프 </a:t>
                      </a:r>
                      <a:r>
                        <a:rPr lang="ko-KR" altLang="en-US" sz="8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선택</a:t>
                      </a:r>
                      <a:endParaRPr lang="en-US" altLang="ko-KR" sz="8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latinLnBrk="1">
                        <a:buFontTx/>
                        <a:buNone/>
                      </a:pPr>
                      <a:r>
                        <a:rPr lang="en-US" altLang="ko-KR" sz="8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-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자원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 시리즈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에 대한 라인 색상 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213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 설정 영역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눈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금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표출창의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격자모양의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선 표출 여부</a:t>
                      </a:r>
                    </a:p>
                    <a:p>
                      <a:pPr marL="85725" indent="-85725" algn="l" rtl="0" eaLnBrk="1" latinLnBrk="1" hangingPunct="1">
                        <a:buFontTx/>
                        <a:buNone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점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 그래프의 데이터를 점으로 표시 여부</a:t>
                      </a:r>
                    </a:p>
                    <a:p>
                      <a:pPr marL="85725" indent="-85725" algn="l" rtl="0" eaLnBrk="1" latinLnBrk="1" hangingPunct="1">
                        <a:buFontTx/>
                        <a:buNone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분석선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마우스가 이동하면 그 위치의 정보를 표출하고 가로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세로 선으로 표출 여부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748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고도별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영역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현재 선택한 시각의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풍향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습도를 표시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풍속은 단위 변경 가능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(m ↔ ft, 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↔ m/s)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단위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meter, feet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 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디폴트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ft)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단위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Knot, m/s   (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디폴트 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en-US" altLang="ko-KR" sz="8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</a:t>
                      </a:r>
                      <a:r>
                        <a:rPr kumimoji="0" lang="en-US" altLang="ko-KR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WPR </a:t>
                      </a:r>
                      <a:r>
                        <a:rPr kumimoji="0" lang="ko-KR" altLang="en-US" sz="8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</a:t>
                      </a: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</a:t>
                      </a:r>
                      <a:r>
                        <a:rPr kumimoji="0" lang="en-US" altLang="ko-KR" sz="8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Radiometer </a:t>
                      </a:r>
                      <a:r>
                        <a:rPr kumimoji="0" lang="ko-KR" altLang="en-US" sz="8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</a:t>
                      </a:r>
                      <a:r>
                        <a:rPr kumimoji="0" lang="en-US" altLang="ko-KR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8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</a:t>
                      </a: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1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상태 표시줄 영역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None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시각 표시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현재 시각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UTC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표시</a:t>
                      </a: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마우스 위치 정보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상에 마우스를 위치하면 그 위치의 고도 및 값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등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 표시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321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회원정보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회원정보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수정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로그인 된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회원정보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수정 화면으로 이동</a:t>
                      </a:r>
                      <a:r>
                        <a:rPr kumimoji="0" lang="en-US" altLang="ko-KR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로그아웃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로그아웃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indent="-85725" algn="l" rtl="0" eaLnBrk="1" latinLnBrk="1" hangingPunct="1">
                        <a:buFontTx/>
                        <a:buChar char="-"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: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환경설정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화면으로 이동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3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 표시 영역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확대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축소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마우스로 영역을 표시하면 해당 부분 확대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원래 크기로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:  ‘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원래 크기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버튼 또는 기타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방법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785818"/>
                <a:gridCol w="1214414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 표출 영역</a:t>
                      </a:r>
                    </a:p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6286520"/>
            <a:ext cx="7000892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*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웹으로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표현시에는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그래프 설정 영역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’,</a:t>
            </a:r>
            <a:r>
              <a:rPr lang="en-US" altLang="ko-KR" sz="1000" b="1" dirty="0" smtClean="0">
                <a:latin typeface="+mn-ea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+mn-ea"/>
              </a:rPr>
              <a:t>위치표시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’, 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확대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축소는 기능은 웹 형태에 적합하게 변경 필요</a:t>
            </a:r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19872" y="2132856"/>
            <a:ext cx="21602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203848" y="198884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475656" y="1700808"/>
            <a:ext cx="187220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259632" y="170080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60032" y="1556792"/>
            <a:ext cx="2088232" cy="50405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860032" y="2276872"/>
            <a:ext cx="2088232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716016" y="22048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60032" y="2708920"/>
            <a:ext cx="2088232" cy="29523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716016" y="263691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71600" y="5733256"/>
            <a:ext cx="201622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55576" y="573325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04048" y="5733256"/>
            <a:ext cx="201622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788024" y="573325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5733256"/>
            <a:ext cx="161925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직사각형 24"/>
          <p:cNvSpPr/>
          <p:nvPr/>
        </p:nvSpPr>
        <p:spPr>
          <a:xfrm>
            <a:off x="0" y="642918"/>
            <a:ext cx="7000892" cy="6215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653027"/>
          <a:ext cx="2143108" cy="533142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28812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. </a:t>
                      </a:r>
                      <a:endParaRPr kumimoji="0" lang="ko-KR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0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01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90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800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642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785818"/>
                <a:gridCol w="1214414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표출 프로그램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기능 명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메인화면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기능 명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 smtClean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메뉴구성</a:t>
                      </a:r>
                      <a:endParaRPr lang="ko-KR" altLang="en-US" sz="1000" dirty="0" smtClean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세부 기능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642918"/>
            <a:ext cx="7000892" cy="6215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00192" y="836712"/>
            <a:ext cx="576064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도움말</a:t>
            </a:r>
            <a:endParaRPr lang="ko-KR" altLang="en-US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14356"/>
            <a:ext cx="7040563" cy="588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79512" y="764704"/>
          <a:ext cx="6552728" cy="288032"/>
        </p:xfrm>
        <a:graphic>
          <a:graphicData uri="http://schemas.openxmlformats.org/drawingml/2006/table">
            <a:tbl>
              <a:tblPr/>
              <a:tblGrid>
                <a:gridCol w="1296144"/>
                <a:gridCol w="1296144"/>
                <a:gridCol w="1296144"/>
                <a:gridCol w="1296144"/>
                <a:gridCol w="1296144"/>
                <a:gridCol w="72008"/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설정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251520" y="1052736"/>
          <a:ext cx="6552728" cy="5537200"/>
        </p:xfrm>
        <a:graphic>
          <a:graphicData uri="http://schemas.openxmlformats.org/drawingml/2006/table">
            <a:tbl>
              <a:tblPr/>
              <a:tblGrid>
                <a:gridCol w="414729"/>
                <a:gridCol w="1169447"/>
                <a:gridCol w="1872208"/>
                <a:gridCol w="3096344"/>
              </a:tblGrid>
              <a:tr h="21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메뉴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메뉴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또는 시리즈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 설명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05613">
                <a:tc rowSpan="26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Profile</a:t>
                      </a:r>
                    </a:p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&amp;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콤보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박스에 의하여 각각의 그래프 보기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최초에는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&amp;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선택된다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5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Series</a:t>
                      </a:r>
                    </a:p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개의 그래프의 정보는 그래프 시리즈로 체크 박스에 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의하여 다중 선택되며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최대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개만 선택 가능하다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선택된 자원만 그래프 시리즈로 그래프 표출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 Series)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46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.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/T-Td/SNR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체크 박스에 의하여 표출</a:t>
                      </a:r>
                      <a:r>
                        <a:rPr lang="ko-KR" altLang="en-US" sz="8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endParaRPr lang="en-US" altLang="ko-KR" sz="800" b="1" i="0" u="none" strike="noStrike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바람만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벡터 표시 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화살표에 색상 </a:t>
                      </a:r>
                      <a:r>
                        <a:rPr lang="ko-KR" altLang="en-US" sz="7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입힌것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7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- SNR and (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SNR,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바람은 그래프의</a:t>
                      </a:r>
                      <a:endParaRPr lang="en-US" altLang="ko-KR" sz="700" b="0" i="0" u="none" strike="noStrike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시리즈 이며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바람은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바람깃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      )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으로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표시</a:t>
                      </a:r>
                      <a:endParaRPr lang="en-US" altLang="ko-KR" sz="700" b="1" i="0" u="none" strike="noStrike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- T-Td and (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선택시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T-Td,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바람은 그래프의</a:t>
                      </a:r>
                      <a:endParaRPr lang="en-US" altLang="ko-KR" sz="700" b="0" i="0" u="none" strike="noStrike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시리즈 이며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바람은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바람깃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      )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으로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표시</a:t>
                      </a:r>
                      <a:endParaRPr lang="en-US" altLang="ko-KR" sz="700" b="0" i="0" u="none" strike="noStrike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lang="en-US" altLang="ko-KR" sz="7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* SNR</a:t>
                      </a:r>
                      <a:r>
                        <a:rPr lang="ko-KR" altLang="en-US" sz="7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lang="en-US" altLang="ko-KR" sz="7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T-Td</a:t>
                      </a:r>
                      <a:r>
                        <a:rPr lang="ko-KR" altLang="en-US" sz="700" b="1" i="0" u="none" strike="noStrike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는 동시에 표시 되지 않음</a:t>
                      </a:r>
                      <a:endParaRPr lang="ko-KR" altLang="en-US" sz="7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 깃 또는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벡터 표시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6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SNR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분석장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KTE(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콤보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박스에 의하여 각각의 그래프 보기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최초에는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‘KTE(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선택된다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FV(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마찰 속도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192">
                <a:tc vMerge="1"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Skew T-log P)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-log P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소요군에서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제공한 </a:t>
                      </a:r>
                      <a:r>
                        <a:rPr lang="ko-KR" altLang="en-US" sz="7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알고리즘을 사용하여 표출하며</a:t>
                      </a:r>
                      <a:endParaRPr lang="en-US" altLang="ko-KR" sz="700" b="0" i="0" u="none" strike="noStrike" baseline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그래프는 이미지 형태로 전달된다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Snow or Rain 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(Skew T-log P)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화면에 중앙에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토글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형태 표시</a:t>
                      </a:r>
                      <a:endParaRPr lang="en-US" sz="800" b="1" i="0" u="none" strike="noStrike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콤보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박스에 의하여 각각의 그래프 보기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최초에는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선택된다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지수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지수 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지수별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 그래프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.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콤보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박스에 의하여 각각의 그래프 보기</a:t>
                      </a:r>
                      <a:endParaRPr lang="en-US" altLang="ko-KR" sz="800" b="1" i="0" u="none" strike="noStrike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최초에는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선택된다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총 연직 바람 시어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5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연직 풍속 표출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row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쉘터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상태 감시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통신 상태 감시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뇌우경보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윈드시어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경보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2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700" b="1" i="0" u="none" strike="noStrike" dirty="0" err="1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ko-KR" altLang="en-US" sz="700" b="1" i="0" u="none" strike="noStrike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700" b="1" i="0" u="none" strike="noStrike" dirty="0" err="1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endParaRPr lang="ko-KR" altLang="en-US" sz="700" b="1" i="0" u="none" strike="noStrike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row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사용자 관리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사이트 관리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안정도 지수 배경색 환경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뇌우 시점 배경색 환경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기타 환경 설정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22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572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 fontAlgn="ctr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2780928"/>
            <a:ext cx="190500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068960"/>
            <a:ext cx="190500" cy="11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7236296" y="332656"/>
            <a:ext cx="1907704" cy="576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 smtClean="0"/>
              <a:t>3D </a:t>
            </a:r>
            <a:r>
              <a:rPr lang="ko-KR" altLang="en-US" sz="1800" dirty="0" err="1" smtClean="0"/>
              <a:t>바람장</a:t>
            </a:r>
            <a:r>
              <a:rPr lang="ko-KR" altLang="en-US" sz="1800" dirty="0" smtClean="0"/>
              <a:t> 위치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변경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_x129606584" descr="EMB000013c02f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108075"/>
            <a:ext cx="2143140" cy="3106743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653027"/>
          <a:ext cx="2143108" cy="405420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288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고도별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WPR, Radiometer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 고도 정보가 차이가 있음으로 표시될 고도 정보 확인 및 공통 고도 적용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2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풍속 데이터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WPR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풍속 데이터 출력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69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풍속 데이터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Radiometer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습도 데이터 출력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390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7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642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785818"/>
                <a:gridCol w="1214414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고도별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642918"/>
            <a:ext cx="7000892" cy="6215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57158" y="1071546"/>
            <a:ext cx="2143140" cy="314327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57158" y="1000108"/>
            <a:ext cx="285752" cy="2857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000364" y="4357694"/>
            <a:ext cx="3071834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WPR 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데이터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정보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– </a:t>
            </a:r>
            <a:r>
              <a:rPr lang="en-US" altLang="ko-KR" sz="800" b="1" dirty="0" err="1" smtClean="0">
                <a:solidFill>
                  <a:schemeClr val="tx1"/>
                </a:solidFill>
                <a:latin typeface="+mn-ea"/>
              </a:rPr>
              <a:t>uaas.windprofiler_data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3071803" y="4679013"/>
          <a:ext cx="3000395" cy="1750382"/>
        </p:xfrm>
        <a:graphic>
          <a:graphicData uri="http://schemas.openxmlformats.org/drawingml/2006/table">
            <a:tbl>
              <a:tblPr/>
              <a:tblGrid>
                <a:gridCol w="457095"/>
                <a:gridCol w="583858"/>
                <a:gridCol w="1245062"/>
                <a:gridCol w="714380"/>
              </a:tblGrid>
              <a:tr h="1840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필드명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필드 타입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datetime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시간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조회시간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필드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site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char(4)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사이트 코드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지점명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alt_anz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데이터 수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alt1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해수면으로부터의 고도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alt[1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wd1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풍향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wd[1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ws1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풍속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ws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u1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동서바람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v1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남북바람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수직 성분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snr1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고도별 품질 기호 값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wdq1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int(11)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고도별 신호대 잡음비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alt2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해수면으로부터의 고도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3000364" y="4357694"/>
            <a:ext cx="3143272" cy="21431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57158" y="1285860"/>
            <a:ext cx="428628" cy="214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20290" y="1000108"/>
            <a:ext cx="285752" cy="2857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20290" y="1285860"/>
            <a:ext cx="714380" cy="214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571604" y="1000108"/>
            <a:ext cx="285752" cy="28575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71604" y="1285860"/>
            <a:ext cx="396000" cy="214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3071802" y="1071546"/>
          <a:ext cx="3000395" cy="1214442"/>
        </p:xfrm>
        <a:graphic>
          <a:graphicData uri="http://schemas.openxmlformats.org/drawingml/2006/table">
            <a:tbl>
              <a:tblPr/>
              <a:tblGrid>
                <a:gridCol w="567642"/>
                <a:gridCol w="567642"/>
                <a:gridCol w="973101"/>
                <a:gridCol w="892010"/>
              </a:tblGrid>
              <a:tr h="2179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필드명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필드 타입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time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datetime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시간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char(4)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사이트 코드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alt_anz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int(11)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데이터 수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alt1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고도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alt[1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a_rf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tinyint(4)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절대습도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비유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무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a_hp1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절대습도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smtClean="0">
                          <a:solidFill>
                            <a:srgbClr val="000000"/>
                          </a:solidFill>
                          <a:latin typeface="맑은 고딕"/>
                        </a:rPr>
                        <a:t>a_hp[1 ~</a:t>
                      </a:r>
                      <a:r>
                        <a:rPr lang="en-US" sz="800" b="1" i="0" u="none" strike="noStrike" baseline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r_rf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tinyint(4)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상대습도 비유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무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r_hp1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상대습도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r_hp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3071802" y="785794"/>
            <a:ext cx="264320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1" dirty="0" smtClean="0">
                <a:solidFill>
                  <a:schemeClr val="tx1"/>
                </a:solidFill>
              </a:rPr>
              <a:t>WPR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데이터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정보 </a:t>
            </a:r>
            <a:r>
              <a:rPr lang="en-US" altLang="ko-KR" sz="800" b="1" dirty="0" smtClean="0">
                <a:solidFill>
                  <a:schemeClr val="tx1"/>
                </a:solidFill>
              </a:rPr>
              <a:t>– </a:t>
            </a:r>
            <a:r>
              <a:rPr lang="en-US" altLang="ko-KR" sz="800" b="1" dirty="0" err="1" smtClean="0">
                <a:solidFill>
                  <a:schemeClr val="tx1"/>
                </a:solidFill>
              </a:rPr>
              <a:t>uaas</a:t>
            </a:r>
            <a:r>
              <a:rPr lang="en-US" altLang="ko-KR" sz="800" b="1" dirty="0" smtClean="0">
                <a:solidFill>
                  <a:schemeClr val="tx1"/>
                </a:solidFill>
              </a:rPr>
              <a:t>. </a:t>
            </a:r>
            <a:r>
              <a:rPr lang="en-US" altLang="ko-KR" sz="800" b="1" dirty="0" err="1" smtClean="0">
                <a:solidFill>
                  <a:schemeClr val="tx1"/>
                </a:solidFill>
              </a:rPr>
              <a:t>radiometer_hpc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000364" y="785794"/>
            <a:ext cx="3143272" cy="15716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꺾인 연결선 47"/>
          <p:cNvCxnSpPr>
            <a:stCxn id="38" idx="1"/>
            <a:endCxn id="55" idx="1"/>
          </p:cNvCxnSpPr>
          <p:nvPr/>
        </p:nvCxnSpPr>
        <p:spPr>
          <a:xfrm rot="10800000" flipH="1" flipV="1">
            <a:off x="357158" y="1393016"/>
            <a:ext cx="2710710" cy="3938931"/>
          </a:xfrm>
          <a:prstGeom prst="bentConnector3">
            <a:avLst>
              <a:gd name="adj1" fmla="val -8433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47"/>
          <p:cNvCxnSpPr>
            <a:stCxn id="42" idx="2"/>
            <a:endCxn id="70" idx="1"/>
          </p:cNvCxnSpPr>
          <p:nvPr/>
        </p:nvCxnSpPr>
        <p:spPr>
          <a:xfrm rot="16200000" flipH="1">
            <a:off x="1291849" y="1977929"/>
            <a:ext cx="2257708" cy="1302198"/>
          </a:xfrm>
          <a:prstGeom prst="bentConnector2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067868" y="5260510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067868" y="5412910"/>
            <a:ext cx="504000" cy="25200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꺾인 연결선 47"/>
          <p:cNvCxnSpPr>
            <a:stCxn id="40" idx="2"/>
            <a:endCxn id="57" idx="1"/>
          </p:cNvCxnSpPr>
          <p:nvPr/>
        </p:nvCxnSpPr>
        <p:spPr>
          <a:xfrm rot="16200000" flipH="1">
            <a:off x="103306" y="2574348"/>
            <a:ext cx="4038736" cy="1890388"/>
          </a:xfrm>
          <a:prstGeom prst="bentConnector2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3071802" y="1660302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071802" y="1900494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/>
        </p:nvGraphicFramePr>
        <p:xfrm>
          <a:off x="3071802" y="2857496"/>
          <a:ext cx="3000395" cy="965326"/>
        </p:xfrm>
        <a:graphic>
          <a:graphicData uri="http://schemas.openxmlformats.org/drawingml/2006/table">
            <a:tbl>
              <a:tblPr/>
              <a:tblGrid>
                <a:gridCol w="567642"/>
                <a:gridCol w="567642"/>
                <a:gridCol w="973101"/>
                <a:gridCol w="892010"/>
              </a:tblGrid>
              <a:tr h="2179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필드명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필드 타입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비고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time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datetime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시간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site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char(4)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사이트 코드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alt_anz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int(11)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고도별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데이터 수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alt1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(11)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고도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alt[1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rf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tinyint(4)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온도 비유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무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5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tp1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온도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#1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tp</a:t>
                      </a:r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[1 ~</a:t>
                      </a:r>
                      <a:r>
                        <a:rPr lang="en-US" sz="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100]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3071802" y="2571744"/>
            <a:ext cx="264320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800" b="1" dirty="0" smtClean="0">
                <a:solidFill>
                  <a:schemeClr val="tx1"/>
                </a:solidFill>
              </a:rPr>
              <a:t>WPR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데이터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r>
              <a:rPr lang="ko-KR" altLang="en-US" sz="800" b="1" dirty="0" smtClean="0">
                <a:solidFill>
                  <a:schemeClr val="tx1"/>
                </a:solidFill>
              </a:rPr>
              <a:t>정보 </a:t>
            </a:r>
            <a:r>
              <a:rPr lang="en-US" altLang="ko-KR" sz="800" b="1" dirty="0" smtClean="0">
                <a:solidFill>
                  <a:schemeClr val="tx1"/>
                </a:solidFill>
              </a:rPr>
              <a:t>– </a:t>
            </a:r>
            <a:r>
              <a:rPr lang="en-US" altLang="ko-KR" sz="800" b="1" dirty="0" err="1" smtClean="0">
                <a:solidFill>
                  <a:schemeClr val="tx1"/>
                </a:solidFill>
              </a:rPr>
              <a:t>uaas</a:t>
            </a:r>
            <a:r>
              <a:rPr lang="en-US" altLang="ko-KR" sz="800" b="1" dirty="0" smtClean="0">
                <a:solidFill>
                  <a:schemeClr val="tx1"/>
                </a:solidFill>
              </a:rPr>
              <a:t>. </a:t>
            </a:r>
            <a:r>
              <a:rPr lang="en-US" altLang="ko-KR" sz="800" b="1" dirty="0" err="1" smtClean="0">
                <a:solidFill>
                  <a:schemeClr val="tx1"/>
                </a:solidFill>
              </a:rPr>
              <a:t>radiometer_tpc</a:t>
            </a:r>
            <a:r>
              <a:rPr lang="en-US" altLang="ko-KR" sz="800" b="1" dirty="0" smtClean="0">
                <a:solidFill>
                  <a:schemeClr val="tx1"/>
                </a:solidFill>
              </a:rPr>
              <a:t> 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00364" y="2571744"/>
            <a:ext cx="3143272" cy="15716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071802" y="3446252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3071802" y="3686444"/>
            <a:ext cx="504000" cy="14287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961422" y="1285860"/>
            <a:ext cx="396000" cy="21431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꺾인 연결선 47"/>
          <p:cNvCxnSpPr>
            <a:stCxn id="74" idx="2"/>
            <a:endCxn id="65" idx="1"/>
          </p:cNvCxnSpPr>
          <p:nvPr/>
        </p:nvCxnSpPr>
        <p:spPr>
          <a:xfrm rot="16200000" flipH="1">
            <a:off x="2379733" y="1279863"/>
            <a:ext cx="471758" cy="912380"/>
          </a:xfrm>
          <a:prstGeom prst="bentConnector2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47"/>
          <p:cNvCxnSpPr>
            <a:stCxn id="38" idx="1"/>
            <a:endCxn id="69" idx="1"/>
          </p:cNvCxnSpPr>
          <p:nvPr/>
        </p:nvCxnSpPr>
        <p:spPr>
          <a:xfrm rot="10800000" flipH="1" flipV="1">
            <a:off x="357158" y="1393016"/>
            <a:ext cx="2714644" cy="2124673"/>
          </a:xfrm>
          <a:prstGeom prst="bentConnector3">
            <a:avLst>
              <a:gd name="adj1" fmla="val -8421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47"/>
          <p:cNvCxnSpPr>
            <a:stCxn id="38" idx="1"/>
            <a:endCxn id="64" idx="1"/>
          </p:cNvCxnSpPr>
          <p:nvPr/>
        </p:nvCxnSpPr>
        <p:spPr>
          <a:xfrm rot="10800000" flipH="1" flipV="1">
            <a:off x="357158" y="1393016"/>
            <a:ext cx="2714644" cy="338723"/>
          </a:xfrm>
          <a:prstGeom prst="bentConnector3">
            <a:avLst>
              <a:gd name="adj1" fmla="val -8421"/>
            </a:avLst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268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/>
              <a:t>Profile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\2014\06-상층대기분석시스템\10_작업\80_화면\공군작업\Profile---기온&amp;노점온도(Profile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778" cy="5256584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78310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952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(Profile)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21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 선택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80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(0~10000 [m])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18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(-60~20 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18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46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온도와 상대습도 이용</a:t>
                      </a:r>
                      <a:endParaRPr kumimoji="0" lang="en-US" altLang="ko-KR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Function DEWP(t, RH)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계산식 이용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464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 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-&gt;alt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tpc_tp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노점온도</a:t>
                      </a:r>
                      <a:r>
                        <a:rPr kumimoji="0" lang="ko-KR" altLang="en-US" sz="8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tpc_dew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17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Profile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&amp;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노점온도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381642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23728" y="2564904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79712" y="24928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9712" y="3212976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835696" y="314096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PROJECT\2014\06-상층대기분석시스템\10_작업\80_화면\공군작업 - 복사본\Profile---상대습도(Profile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725073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(Profile)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55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그래프 선택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상대습도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(0~10000 [m])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 [%])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[%]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상대습도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-&gt;alt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radio_hpc_tpc_10m_{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hpc_rel_hp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Profile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(HPC)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381642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79712" y="3212976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835696" y="314096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ROJECT\2014\06-상층대기분석시스템\10_작업\80_화면\공군작업 - 복사본\Profile---액체물량(Profile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56029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(Profile)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55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 선택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(0~10000 [m])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(0~80 [g/m^3])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radio_lpr_10m_{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고도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radio_lpr_10m_{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-&gt;alt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radio_lpr_10m_{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lpr_lwd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Profile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(Profile)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(LPR)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22825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99792" y="3681351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55776" y="360934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 smtClean="0"/>
              <a:t>Time Series(</a:t>
            </a:r>
            <a:r>
              <a:rPr lang="ko-KR" altLang="en-US" sz="4400" dirty="0" err="1" smtClean="0"/>
              <a:t>시계열</a:t>
            </a:r>
            <a:r>
              <a:rPr lang="en-US" altLang="ko-KR" sz="44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PROJECT\2014\06-상층대기분석시스템\10_작업\80_화면\공군작업 - 복사본\Time-Series(시계열)---누적수증기량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6071242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선택된 시간에서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시간간격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간격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데이터를 조회하되</a:t>
                      </a:r>
                      <a:endParaRPr kumimoji="0" lang="ko-KR" altLang="en-US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64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누적수증기량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운저고도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통합액체물량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절대습도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기온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기압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중예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 최대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개까지 다중 선택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축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legend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 자원 만큼 좌측과 우측에 표시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0~80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[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kg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/m^3]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lwv_iwv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누적수증기량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(IWV)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99792" y="3681351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55776" y="360934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PROJECT\2014\06-상층대기분석시스템\10_작업\80_화면\공군작업 - 복사본\Time-Series(시계열)---운저고도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13365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(0~10000 [m])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radio_time_series_10m_{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운저고도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radio_time_series_10m_{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cbh_cbh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운저고도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(CBH)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95736" y="3140968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051720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PROJECT\2014\06-상층대기분석시스템\10_작업\80_화면\공군작업 - 복사본\Time-Series(시계열)---통합액체물량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119158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radio_time_series_10m_{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dtime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통합액체물량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radio_time_series_10m_{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sitenum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} -&gt;</a:t>
                      </a:r>
                      <a:r>
                        <a:rPr kumimoji="0" lang="en-US" altLang="ko-KR" sz="8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lwp_lwp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통합액체물량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(LWP)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03648" y="2708920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259632" y="263691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PROJECT\2014\06-상층대기분석시스템\10_작업\80_화면\공군작업 - 복사본\Time-Series(시계열)---절대습도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1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09079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0~50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[g/m^3]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hpc_abs_hp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절대습도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(HPC)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19672" y="3789363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475656" y="371735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268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로그인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D:\PROJECT\2014\06-상층대기분석시스템\10_작업\80_화면\공군작업 - 복사본\Time-Series(시계열)---기온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1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09079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(-60~20 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지상 관측 정보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met_temp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51720" y="4365104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907704" y="42930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D:\PROJECT\2014\06-상층대기분석시스템\10_작업\80_화면\공군작업 - 복사본\Time-Series(시계열)---기압(Time 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09079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기압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(980~1060 [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hPa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기압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hPa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지상 관측 정보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met_pressure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기압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51720" y="4365104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907704" y="42930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PROJECT\2014\06-상층대기분석시스템\10_작업\80_화면\공군작업 - 복사본\Time-Series(시계열)---상대습도(Time-Serie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227957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(Time-Series)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체크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그래프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3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(0~100 [%])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[%]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en-US" altLang="ko-KR" sz="900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지상 관측 정보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dtime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: radio_time_series_10m_{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sitenum</a:t>
                      </a: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} -&gt;</a:t>
                      </a:r>
                      <a:r>
                        <a:rPr lang="en-US" altLang="ko-KR" sz="8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met_rel_hp</a:t>
                      </a:r>
                      <a:endParaRPr kumimoji="0" lang="en-US" altLang="ko-KR" sz="8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4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Time Series(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(Time Series)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75656" y="2348880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31640" y="227687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err="1" smtClean="0"/>
              <a:t>통합시계열</a:t>
            </a:r>
            <a:endParaRPr lang="en-US" altLang="ko-KR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 preferRelativeResize="0">
            <a:picLocks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6366488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86923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69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4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개의 자원이 시리즈 개념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 </a:t>
                      </a:r>
                      <a:r>
                        <a:rPr lang="en-US" altLang="ko-KR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T-Td, SNR </a:t>
                      </a:r>
                      <a:r>
                        <a:rPr lang="ko-KR" altLang="en-US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동시 선택 안됨</a:t>
                      </a:r>
                      <a:r>
                        <a:rPr lang="en-US" altLang="ko-KR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온도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T-Td,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그래프</a:t>
                      </a:r>
                      <a:endParaRPr lang="ko-KR" altLang="en-US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3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84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07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℃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온도는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 차이 마다 라인 그리기  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-50,-45, ..., 0,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5, ... 35,40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69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다중 자원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깃 형태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4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T-Td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값을 이용하여 색상 표시</a:t>
                      </a:r>
                      <a:endParaRPr kumimoji="0"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Td &lt; 1,   1 &gt;= Td &lt; 2,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2&gt;= Td &lt; 3,  Td &gt;= 3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105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T-Td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[1,100]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radiometer_hpc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r_hp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 100]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[1,100]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-&gt;wd[1~100]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2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43608" y="2060848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99592" y="198884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19672" y="2996952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475656" y="29249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75856" y="3068960"/>
            <a:ext cx="21602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059832" y="299695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11960" y="2780929"/>
            <a:ext cx="504056" cy="100843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24928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직사각형 246"/>
          <p:cNvSpPr/>
          <p:nvPr/>
        </p:nvSpPr>
        <p:spPr>
          <a:xfrm>
            <a:off x="107504" y="3933056"/>
            <a:ext cx="6840760" cy="2592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005064"/>
            <a:ext cx="5067300" cy="2253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" name="직사각형 243"/>
          <p:cNvSpPr/>
          <p:nvPr/>
        </p:nvSpPr>
        <p:spPr>
          <a:xfrm>
            <a:off x="107504" y="2348880"/>
            <a:ext cx="6840760" cy="1511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07504" y="764704"/>
            <a:ext cx="6840760" cy="1511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4067944" y="2420888"/>
            <a:ext cx="2808312" cy="1368152"/>
            <a:chOff x="-4645024" y="5661248"/>
            <a:chExt cx="3152775" cy="1072278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4645024" y="5804856"/>
              <a:ext cx="3152775" cy="928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직사각형 34"/>
            <p:cNvSpPr/>
            <p:nvPr/>
          </p:nvSpPr>
          <p:spPr>
            <a:xfrm>
              <a:off x="-4645024" y="5661248"/>
              <a:ext cx="3087092" cy="168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dirty="0" smtClean="0"/>
                <a:t>바람 풍향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풍속 표시  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주의 단위가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m/s 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입니다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.</a:t>
              </a:r>
              <a:r>
                <a:rPr lang="ko-KR" altLang="en-US" b="1" dirty="0" smtClean="0">
                  <a:solidFill>
                    <a:srgbClr val="C00000"/>
                  </a:solidFill>
                </a:rPr>
                <a:t> 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836711"/>
            <a:ext cx="1584176" cy="14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5696" y="836711"/>
            <a:ext cx="1688087" cy="14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" name="그룹 132"/>
          <p:cNvGrpSpPr/>
          <p:nvPr/>
        </p:nvGrpSpPr>
        <p:grpSpPr>
          <a:xfrm>
            <a:off x="-756592" y="476672"/>
            <a:ext cx="504002" cy="1412046"/>
            <a:chOff x="2161973" y="4495155"/>
            <a:chExt cx="504002" cy="1412046"/>
          </a:xfrm>
        </p:grpSpPr>
        <p:cxnSp>
          <p:nvCxnSpPr>
            <p:cNvPr id="112" name="직선 연결선 111"/>
            <p:cNvCxnSpPr/>
            <p:nvPr/>
          </p:nvCxnSpPr>
          <p:spPr>
            <a:xfrm>
              <a:off x="2195735" y="4611057"/>
              <a:ext cx="0" cy="12961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 rot="19800000">
              <a:off x="2161974" y="4495155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rot="19800000">
              <a:off x="2161974" y="467315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rot="19800000">
              <a:off x="2161975" y="4851145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rot="19800000">
              <a:off x="2161975" y="502914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 rot="19800000">
              <a:off x="2161973" y="5207135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 rot="19800000">
              <a:off x="2161973" y="5385129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그룹 151"/>
          <p:cNvGrpSpPr/>
          <p:nvPr/>
        </p:nvGrpSpPr>
        <p:grpSpPr>
          <a:xfrm>
            <a:off x="-756592" y="1772816"/>
            <a:ext cx="508431" cy="1538046"/>
            <a:chOff x="2373569" y="4339226"/>
            <a:chExt cx="508431" cy="1538046"/>
          </a:xfrm>
        </p:grpSpPr>
        <p:cxnSp>
          <p:nvCxnSpPr>
            <p:cNvPr id="134" name="직선 연결선 133"/>
            <p:cNvCxnSpPr/>
            <p:nvPr/>
          </p:nvCxnSpPr>
          <p:spPr>
            <a:xfrm>
              <a:off x="2411760" y="4581128"/>
              <a:ext cx="0" cy="12961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 rot="-1800000">
              <a:off x="2378000" y="482121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 rot="-1800000">
              <a:off x="2378000" y="4999211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>
            <a:xfrm rot="-1800000">
              <a:off x="2377998" y="517720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 rot="-1800000">
              <a:off x="2377998" y="535520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자유형 138"/>
            <p:cNvSpPr/>
            <p:nvPr/>
          </p:nvSpPr>
          <p:spPr>
            <a:xfrm>
              <a:off x="2416175" y="4339226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0" name="직선 연결선 149"/>
            <p:cNvCxnSpPr/>
            <p:nvPr/>
          </p:nvCxnSpPr>
          <p:spPr>
            <a:xfrm rot="-1800000">
              <a:off x="2373569" y="5542649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그룹 169"/>
          <p:cNvGrpSpPr/>
          <p:nvPr/>
        </p:nvGrpSpPr>
        <p:grpSpPr>
          <a:xfrm>
            <a:off x="-756592" y="3212976"/>
            <a:ext cx="508431" cy="1872208"/>
            <a:chOff x="2627784" y="4437112"/>
            <a:chExt cx="508431" cy="1872208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2665975" y="4679014"/>
              <a:ext cx="0" cy="163030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 rot="19800000">
              <a:off x="2632215" y="5097097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rot="19800000">
              <a:off x="2632213" y="5275092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 rot="19800000">
              <a:off x="2632213" y="545308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자유형 158"/>
            <p:cNvSpPr/>
            <p:nvPr/>
          </p:nvSpPr>
          <p:spPr>
            <a:xfrm>
              <a:off x="2670390" y="4437112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직선 연결선 159"/>
            <p:cNvCxnSpPr/>
            <p:nvPr/>
          </p:nvCxnSpPr>
          <p:spPr>
            <a:xfrm rot="19800000">
              <a:off x="2627784" y="563101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자유형 160"/>
            <p:cNvSpPr/>
            <p:nvPr/>
          </p:nvSpPr>
          <p:spPr>
            <a:xfrm>
              <a:off x="2680711" y="4653136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5" name="직선 연결선 164"/>
            <p:cNvCxnSpPr/>
            <p:nvPr/>
          </p:nvCxnSpPr>
          <p:spPr>
            <a:xfrm rot="19800000">
              <a:off x="2654337" y="5874985"/>
              <a:ext cx="252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/>
          <p:cNvGrpSpPr/>
          <p:nvPr/>
        </p:nvGrpSpPr>
        <p:grpSpPr>
          <a:xfrm>
            <a:off x="-756592" y="4985792"/>
            <a:ext cx="513672" cy="1872208"/>
            <a:chOff x="4063569" y="4365104"/>
            <a:chExt cx="513672" cy="1872208"/>
          </a:xfrm>
        </p:grpSpPr>
        <p:cxnSp>
          <p:nvCxnSpPr>
            <p:cNvPr id="172" name="직선 연결선 171"/>
            <p:cNvCxnSpPr/>
            <p:nvPr/>
          </p:nvCxnSpPr>
          <p:spPr>
            <a:xfrm>
              <a:off x="4101760" y="4607006"/>
              <a:ext cx="0" cy="163030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>
            <a:xfrm rot="19800000">
              <a:off x="4067998" y="5203084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>
            <a:xfrm rot="19800000">
              <a:off x="4067998" y="5381078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자유형 175"/>
            <p:cNvSpPr/>
            <p:nvPr/>
          </p:nvSpPr>
          <p:spPr>
            <a:xfrm>
              <a:off x="4106175" y="4365104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7" name="직선 연결선 176"/>
            <p:cNvCxnSpPr/>
            <p:nvPr/>
          </p:nvCxnSpPr>
          <p:spPr>
            <a:xfrm rot="19800000">
              <a:off x="4063569" y="5559002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자유형 177"/>
            <p:cNvSpPr/>
            <p:nvPr/>
          </p:nvSpPr>
          <p:spPr>
            <a:xfrm>
              <a:off x="4106971" y="4571603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9" name="직선 연결선 178"/>
            <p:cNvCxnSpPr/>
            <p:nvPr/>
          </p:nvCxnSpPr>
          <p:spPr>
            <a:xfrm rot="19800000">
              <a:off x="4073241" y="5739977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자유형 179"/>
            <p:cNvSpPr/>
            <p:nvPr/>
          </p:nvSpPr>
          <p:spPr>
            <a:xfrm>
              <a:off x="4111346" y="4778594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2" name="직사각형 191"/>
          <p:cNvSpPr/>
          <p:nvPr/>
        </p:nvSpPr>
        <p:spPr>
          <a:xfrm>
            <a:off x="107504" y="908720"/>
            <a:ext cx="864096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바람의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깃대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정의 </a:t>
            </a:r>
          </a:p>
        </p:txBody>
      </p:sp>
      <p:grpSp>
        <p:nvGrpSpPr>
          <p:cNvPr id="224" name="그룹 223"/>
          <p:cNvGrpSpPr/>
          <p:nvPr/>
        </p:nvGrpSpPr>
        <p:grpSpPr>
          <a:xfrm>
            <a:off x="-1332656" y="528596"/>
            <a:ext cx="504000" cy="1747879"/>
            <a:chOff x="907976" y="2553204"/>
            <a:chExt cx="504000" cy="1747879"/>
          </a:xfrm>
        </p:grpSpPr>
        <p:cxnSp>
          <p:nvCxnSpPr>
            <p:cNvPr id="215" name="직선 연결선 214"/>
            <p:cNvCxnSpPr/>
            <p:nvPr/>
          </p:nvCxnSpPr>
          <p:spPr>
            <a:xfrm>
              <a:off x="946167" y="2670777"/>
              <a:ext cx="0" cy="163030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 rot="19800000">
              <a:off x="907976" y="3253892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 rot="19800000">
              <a:off x="907976" y="3429064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 rot="19800000">
              <a:off x="907976" y="360423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 rot="19800000">
              <a:off x="907976" y="3779409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 rot="19800000">
              <a:off x="907976" y="2553204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 rot="19800000">
              <a:off x="907976" y="272837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/>
            <p:nvPr/>
          </p:nvCxnSpPr>
          <p:spPr>
            <a:xfrm rot="19800000">
              <a:off x="907976" y="2903548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/>
            <p:cNvCxnSpPr/>
            <p:nvPr/>
          </p:nvCxnSpPr>
          <p:spPr>
            <a:xfrm rot="19800000">
              <a:off x="907976" y="307872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2" name="그룹 241"/>
          <p:cNvGrpSpPr/>
          <p:nvPr/>
        </p:nvGrpSpPr>
        <p:grpSpPr>
          <a:xfrm>
            <a:off x="5724128" y="980728"/>
            <a:ext cx="936104" cy="1028196"/>
            <a:chOff x="1979712" y="980728"/>
            <a:chExt cx="936104" cy="1028196"/>
          </a:xfrm>
        </p:grpSpPr>
        <p:grpSp>
          <p:nvGrpSpPr>
            <p:cNvPr id="231" name="그룹 230"/>
            <p:cNvGrpSpPr/>
            <p:nvPr/>
          </p:nvGrpSpPr>
          <p:grpSpPr>
            <a:xfrm>
              <a:off x="1979712" y="980728"/>
              <a:ext cx="504000" cy="1028196"/>
              <a:chOff x="755576" y="2400804"/>
              <a:chExt cx="504000" cy="1028196"/>
            </a:xfrm>
          </p:grpSpPr>
          <p:cxnSp>
            <p:nvCxnSpPr>
              <p:cNvPr id="202" name="직선 연결선 201"/>
              <p:cNvCxnSpPr/>
              <p:nvPr/>
            </p:nvCxnSpPr>
            <p:spPr>
              <a:xfrm>
                <a:off x="793767" y="2518377"/>
                <a:ext cx="0" cy="9106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/>
              <p:cNvCxnSpPr/>
              <p:nvPr/>
            </p:nvCxnSpPr>
            <p:spPr>
              <a:xfrm rot="19800000">
                <a:off x="755576" y="2400804"/>
                <a:ext cx="5040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19800000">
                <a:off x="755576" y="2575976"/>
                <a:ext cx="50400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모서리가 둥근 사각형 설명선 237"/>
            <p:cNvSpPr/>
            <p:nvPr/>
          </p:nvSpPr>
          <p:spPr>
            <a:xfrm>
              <a:off x="2411760" y="1412776"/>
              <a:ext cx="504056" cy="288032"/>
            </a:xfrm>
            <a:prstGeom prst="wedgeRoundRectCallout">
              <a:avLst>
                <a:gd name="adj1" fmla="val -69705"/>
                <a:gd name="adj2" fmla="val -12798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0800" rIns="18000" bIns="10800" rtlCol="0" anchor="ctr"/>
            <a:lstStyle/>
            <a:p>
              <a:r>
                <a:rPr lang="en-US" altLang="ko-KR" sz="1100" dirty="0" smtClean="0">
                  <a:latin typeface="HY견고딕" pitchFamily="18" charset="-127"/>
                  <a:ea typeface="HY견고딕" pitchFamily="18" charset="-127"/>
                </a:rPr>
                <a:t>30 °</a:t>
              </a:r>
              <a:endParaRPr lang="ko-KR" altLang="en-US" sz="1100" dirty="0"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240" name="직선 연결선 239"/>
            <p:cNvCxnSpPr/>
            <p:nvPr/>
          </p:nvCxnSpPr>
          <p:spPr>
            <a:xfrm>
              <a:off x="2042195" y="1297335"/>
              <a:ext cx="720080" cy="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자유형 240"/>
            <p:cNvSpPr/>
            <p:nvPr/>
          </p:nvSpPr>
          <p:spPr>
            <a:xfrm>
              <a:off x="2267712" y="1152144"/>
              <a:ext cx="55626" cy="132588"/>
            </a:xfrm>
            <a:custGeom>
              <a:avLst/>
              <a:gdLst>
                <a:gd name="connsiteX0" fmla="*/ 4572 w 55626"/>
                <a:gd name="connsiteY0" fmla="*/ 0 h 132588"/>
                <a:gd name="connsiteX1" fmla="*/ 54864 w 55626"/>
                <a:gd name="connsiteY1" fmla="*/ 64008 h 132588"/>
                <a:gd name="connsiteX2" fmla="*/ 0 w 55626"/>
                <a:gd name="connsiteY2" fmla="*/ 132588 h 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26" h="132588">
                  <a:moveTo>
                    <a:pt x="4572" y="0"/>
                  </a:moveTo>
                  <a:cubicBezTo>
                    <a:pt x="30099" y="20955"/>
                    <a:pt x="55626" y="41910"/>
                    <a:pt x="54864" y="64008"/>
                  </a:cubicBezTo>
                  <a:cubicBezTo>
                    <a:pt x="54102" y="86106"/>
                    <a:pt x="27051" y="109347"/>
                    <a:pt x="0" y="132588"/>
                  </a:cubicBezTo>
                </a:path>
              </a:pathLst>
            </a:cu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3" name="직사각형 242"/>
          <p:cNvSpPr/>
          <p:nvPr/>
        </p:nvSpPr>
        <p:spPr>
          <a:xfrm>
            <a:off x="5562182" y="2018748"/>
            <a:ext cx="13837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깃대와 깃 그리는 방법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584" y="2420888"/>
            <a:ext cx="30243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" name="직사각형 244"/>
          <p:cNvSpPr/>
          <p:nvPr/>
        </p:nvSpPr>
        <p:spPr>
          <a:xfrm>
            <a:off x="107504" y="2420888"/>
            <a:ext cx="720080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바람의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깃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정의 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2280" y="764704"/>
            <a:ext cx="6514371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0" name="직사각형 249"/>
          <p:cNvSpPr/>
          <p:nvPr/>
        </p:nvSpPr>
        <p:spPr>
          <a:xfrm>
            <a:off x="107504" y="4149080"/>
            <a:ext cx="7200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 </a:t>
            </a:r>
            <a:endParaRPr lang="en-US" altLang="ko-KR" sz="18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그리는</a:t>
            </a:r>
            <a:endParaRPr lang="en-US" altLang="ko-KR" sz="18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방법</a:t>
            </a:r>
            <a:endParaRPr lang="en-US" altLang="ko-KR" sz="18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8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51" name="그룹 250"/>
          <p:cNvGrpSpPr/>
          <p:nvPr/>
        </p:nvGrpSpPr>
        <p:grpSpPr>
          <a:xfrm>
            <a:off x="-1332656" y="2276475"/>
            <a:ext cx="508431" cy="1538046"/>
            <a:chOff x="2373569" y="4339226"/>
            <a:chExt cx="508431" cy="1538046"/>
          </a:xfrm>
        </p:grpSpPr>
        <p:cxnSp>
          <p:nvCxnSpPr>
            <p:cNvPr id="252" name="직선 연결선 251"/>
            <p:cNvCxnSpPr/>
            <p:nvPr/>
          </p:nvCxnSpPr>
          <p:spPr>
            <a:xfrm>
              <a:off x="2411760" y="4581128"/>
              <a:ext cx="0" cy="129614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연결선 252"/>
            <p:cNvCxnSpPr/>
            <p:nvPr/>
          </p:nvCxnSpPr>
          <p:spPr>
            <a:xfrm rot="-1800000">
              <a:off x="2378000" y="482121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연결선 253"/>
            <p:cNvCxnSpPr/>
            <p:nvPr/>
          </p:nvCxnSpPr>
          <p:spPr>
            <a:xfrm rot="-1800000">
              <a:off x="2378000" y="4999211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연결선 254"/>
            <p:cNvCxnSpPr/>
            <p:nvPr/>
          </p:nvCxnSpPr>
          <p:spPr>
            <a:xfrm rot="-1800000">
              <a:off x="2377998" y="5177206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/>
            <p:cNvCxnSpPr/>
            <p:nvPr/>
          </p:nvCxnSpPr>
          <p:spPr>
            <a:xfrm rot="-1800000">
              <a:off x="2377998" y="5355200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자유형 256"/>
            <p:cNvSpPr/>
            <p:nvPr/>
          </p:nvSpPr>
          <p:spPr>
            <a:xfrm>
              <a:off x="2416175" y="4339226"/>
              <a:ext cx="432079" cy="422031"/>
            </a:xfrm>
            <a:custGeom>
              <a:avLst/>
              <a:gdLst>
                <a:gd name="connsiteX0" fmla="*/ 0 w 432079"/>
                <a:gd name="connsiteY0" fmla="*/ 236137 h 422031"/>
                <a:gd name="connsiteX1" fmla="*/ 432079 w 432079"/>
                <a:gd name="connsiteY1" fmla="*/ 0 h 422031"/>
                <a:gd name="connsiteX2" fmla="*/ 5024 w 432079"/>
                <a:gd name="connsiteY2" fmla="*/ 422031 h 422031"/>
                <a:gd name="connsiteX3" fmla="*/ 0 w 432079"/>
                <a:gd name="connsiteY3" fmla="*/ 236137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079" h="422031">
                  <a:moveTo>
                    <a:pt x="0" y="236137"/>
                  </a:moveTo>
                  <a:lnTo>
                    <a:pt x="432079" y="0"/>
                  </a:lnTo>
                  <a:lnTo>
                    <a:pt x="5024" y="422031"/>
                  </a:lnTo>
                  <a:lnTo>
                    <a:pt x="0" y="23613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8" name="직선 연결선 257"/>
            <p:cNvCxnSpPr/>
            <p:nvPr/>
          </p:nvCxnSpPr>
          <p:spPr>
            <a:xfrm rot="-1800000">
              <a:off x="2373569" y="5542649"/>
              <a:ext cx="50400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3" name="직사각형 262"/>
          <p:cNvSpPr/>
          <p:nvPr/>
        </p:nvSpPr>
        <p:spPr>
          <a:xfrm>
            <a:off x="3419872" y="5877272"/>
            <a:ext cx="576064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ko-KR" altLang="en-US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4860032" y="5877272"/>
            <a:ext cx="648072" cy="338693"/>
          </a:xfrm>
          <a:prstGeom prst="rect">
            <a:avLst/>
          </a:prstGeom>
        </p:spPr>
        <p:txBody>
          <a:bodyPr wrap="square" lIns="18000" tIns="10800" rIns="18000" bIns="10800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</a:t>
            </a:r>
          </a:p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01 12:00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4139952" y="5877272"/>
            <a:ext cx="648072" cy="355236"/>
          </a:xfrm>
          <a:prstGeom prst="rect">
            <a:avLst/>
          </a:prstGeom>
        </p:spPr>
        <p:txBody>
          <a:bodyPr wrap="square" lIns="18000" tIns="10800" rIns="18000" bIns="10800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-10</a:t>
            </a:r>
          </a:p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01 11:50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2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8100000">
            <a:off x="4549856" y="5220199"/>
            <a:ext cx="243458" cy="64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9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8900000">
            <a:off x="4261825" y="3996063"/>
            <a:ext cx="243458" cy="64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1" name="모서리가 둥근 사각형 설명선 280"/>
          <p:cNvSpPr/>
          <p:nvPr/>
        </p:nvSpPr>
        <p:spPr>
          <a:xfrm>
            <a:off x="1547664" y="5373216"/>
            <a:ext cx="648072" cy="360040"/>
          </a:xfrm>
          <a:prstGeom prst="wedgeRoundRectCallout">
            <a:avLst>
              <a:gd name="adj1" fmla="val 66918"/>
              <a:gd name="adj2" fmla="val -727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고도 최초 </a:t>
            </a:r>
            <a:endParaRPr lang="ko-KR" altLang="en-US" sz="1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27584" y="5085184"/>
            <a:ext cx="576064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50m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3" name="직사각형 282"/>
          <p:cNvSpPr/>
          <p:nvPr/>
        </p:nvSpPr>
        <p:spPr>
          <a:xfrm>
            <a:off x="827584" y="4437112"/>
            <a:ext cx="576064" cy="242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100m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4" name="직사각형 283"/>
          <p:cNvSpPr/>
          <p:nvPr/>
        </p:nvSpPr>
        <p:spPr>
          <a:xfrm>
            <a:off x="827584" y="4005064"/>
            <a:ext cx="576064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ko-KR" altLang="en-US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5" name="모서리가 둥근 사각형 설명선 284"/>
          <p:cNvSpPr/>
          <p:nvPr/>
        </p:nvSpPr>
        <p:spPr>
          <a:xfrm>
            <a:off x="1547664" y="4653136"/>
            <a:ext cx="648072" cy="360040"/>
          </a:xfrm>
          <a:prstGeom prst="wedgeRoundRectCallout">
            <a:avLst>
              <a:gd name="adj1" fmla="val 66918"/>
              <a:gd name="adj2" fmla="val -727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고도 </a:t>
            </a:r>
            <a:endParaRPr lang="en-US" altLang="ko-KR" sz="1000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sz="1000" dirty="0" smtClean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1000" dirty="0" err="1" smtClean="0">
                <a:latin typeface="HY견고딕" pitchFamily="18" charset="-127"/>
                <a:ea typeface="HY견고딕" pitchFamily="18" charset="-127"/>
              </a:rPr>
              <a:t>번재</a:t>
            </a:r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sz="1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6" name="모서리가 둥근 사각형 설명선 285"/>
          <p:cNvSpPr/>
          <p:nvPr/>
        </p:nvSpPr>
        <p:spPr>
          <a:xfrm>
            <a:off x="4932040" y="6309320"/>
            <a:ext cx="648072" cy="216024"/>
          </a:xfrm>
          <a:prstGeom prst="wedgeRoundRectCallout">
            <a:avLst>
              <a:gd name="adj1" fmla="val 780"/>
              <a:gd name="adj2" fmla="val -1194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현재 시간</a:t>
            </a:r>
            <a:endParaRPr lang="ko-KR" altLang="en-US" sz="10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7" name="모서리가 둥근 사각형 설명선 286"/>
          <p:cNvSpPr/>
          <p:nvPr/>
        </p:nvSpPr>
        <p:spPr>
          <a:xfrm>
            <a:off x="4067944" y="6309320"/>
            <a:ext cx="792088" cy="216024"/>
          </a:xfrm>
          <a:prstGeom prst="wedgeRoundRectCallout">
            <a:avLst>
              <a:gd name="adj1" fmla="val 8128"/>
              <a:gd name="adj2" fmla="val -1176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r>
              <a:rPr lang="en-US" altLang="ko-KR" sz="1000" dirty="0" smtClean="0">
                <a:latin typeface="HY견고딕" pitchFamily="18" charset="-127"/>
                <a:ea typeface="HY견고딕" pitchFamily="18" charset="-127"/>
              </a:rPr>
              <a:t>10</a:t>
            </a:r>
            <a:r>
              <a:rPr lang="ko-KR" altLang="en-US" sz="1000" dirty="0" err="1" smtClean="0">
                <a:latin typeface="HY견고딕" pitchFamily="18" charset="-127"/>
                <a:ea typeface="HY견고딕" pitchFamily="18" charset="-127"/>
              </a:rPr>
              <a:t>분전자료</a:t>
            </a:r>
            <a:endParaRPr lang="ko-KR" altLang="en-US" sz="1000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88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700000">
            <a:off x="5332419" y="4096646"/>
            <a:ext cx="243458" cy="64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" name="모서리가 둥근 사각형 설명선 289"/>
          <p:cNvSpPr/>
          <p:nvPr/>
        </p:nvSpPr>
        <p:spPr>
          <a:xfrm>
            <a:off x="2771800" y="4653136"/>
            <a:ext cx="1008112" cy="720080"/>
          </a:xfrm>
          <a:prstGeom prst="wedgeRoundRectCallout">
            <a:avLst>
              <a:gd name="adj1" fmla="val 113097"/>
              <a:gd name="adj2" fmla="val 248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0800" rIns="18000" bIns="10800" rtlCol="0" anchor="ctr"/>
          <a:lstStyle/>
          <a:p>
            <a:pPr algn="l"/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이 지점을 중심으로 </a:t>
            </a:r>
            <a:r>
              <a:rPr lang="ko-KR" altLang="en-US" sz="1000" dirty="0" err="1" smtClean="0">
                <a:latin typeface="HY견고딕" pitchFamily="18" charset="-127"/>
                <a:ea typeface="HY견고딕" pitchFamily="18" charset="-127"/>
              </a:rPr>
              <a:t>바림</a:t>
            </a:r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 깃 객체를 </a:t>
            </a:r>
            <a:r>
              <a:rPr lang="en-US" altLang="ko-KR" sz="1000" dirty="0" smtClean="0">
                <a:latin typeface="HY견고딕" pitchFamily="18" charset="-127"/>
                <a:ea typeface="HY견고딕" pitchFamily="18" charset="-127"/>
              </a:rPr>
              <a:t>360 °</a:t>
            </a:r>
            <a:r>
              <a:rPr lang="ko-KR" altLang="en-US" sz="1000" dirty="0" smtClean="0">
                <a:latin typeface="HY견고딕" pitchFamily="18" charset="-127"/>
                <a:ea typeface="HY견고딕" pitchFamily="18" charset="-127"/>
              </a:rPr>
              <a:t> 회전 함 </a:t>
            </a:r>
          </a:p>
        </p:txBody>
      </p:sp>
      <p:cxnSp>
        <p:nvCxnSpPr>
          <p:cNvPr id="260" name="직선 연결선 259"/>
          <p:cNvCxnSpPr/>
          <p:nvPr/>
        </p:nvCxnSpPr>
        <p:spPr>
          <a:xfrm>
            <a:off x="5148064" y="4042626"/>
            <a:ext cx="0" cy="183464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3851919" y="4033639"/>
            <a:ext cx="0" cy="1834646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1475656" y="4581128"/>
            <a:ext cx="424847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475656" y="5229200"/>
            <a:ext cx="424847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6200000">
            <a:off x="4701725" y="4810295"/>
            <a:ext cx="243458" cy="649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1" name="직선 연결선 270"/>
          <p:cNvCxnSpPr/>
          <p:nvPr/>
        </p:nvCxnSpPr>
        <p:spPr>
          <a:xfrm>
            <a:off x="4499992" y="4221088"/>
            <a:ext cx="0" cy="1656184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타원 291"/>
          <p:cNvSpPr/>
          <p:nvPr/>
        </p:nvSpPr>
        <p:spPr>
          <a:xfrm>
            <a:off x="5114156" y="5195292"/>
            <a:ext cx="72008" cy="72008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/>
          <p:cNvSpPr/>
          <p:nvPr/>
        </p:nvSpPr>
        <p:spPr>
          <a:xfrm>
            <a:off x="5119489" y="4552553"/>
            <a:ext cx="72008" cy="72008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/>
          <p:cNvSpPr/>
          <p:nvPr/>
        </p:nvSpPr>
        <p:spPr>
          <a:xfrm>
            <a:off x="4452367" y="5204817"/>
            <a:ext cx="72008" cy="72008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/>
          <p:cNvSpPr/>
          <p:nvPr/>
        </p:nvSpPr>
        <p:spPr>
          <a:xfrm>
            <a:off x="4471417" y="4552553"/>
            <a:ext cx="72008" cy="72008"/>
          </a:xfrm>
          <a:prstGeom prst="ellipse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/>
          <p:cNvSpPr/>
          <p:nvPr/>
        </p:nvSpPr>
        <p:spPr>
          <a:xfrm>
            <a:off x="3491880" y="42210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:315 °</a:t>
            </a:r>
          </a:p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:20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dirty="0"/>
          </a:p>
        </p:txBody>
      </p:sp>
      <p:sp>
        <p:nvSpPr>
          <p:cNvPr id="297" name="직사각형 296"/>
          <p:cNvSpPr/>
          <p:nvPr/>
        </p:nvSpPr>
        <p:spPr>
          <a:xfrm>
            <a:off x="4572000" y="422108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:45 °</a:t>
            </a:r>
          </a:p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:20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dirty="0"/>
          </a:p>
        </p:txBody>
      </p:sp>
      <p:sp>
        <p:nvSpPr>
          <p:cNvPr id="298" name="직사각형 297"/>
          <p:cNvSpPr/>
          <p:nvPr/>
        </p:nvSpPr>
        <p:spPr>
          <a:xfrm>
            <a:off x="4572000" y="486916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:270 °</a:t>
            </a:r>
          </a:p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:20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dirty="0"/>
          </a:p>
        </p:txBody>
      </p:sp>
      <p:sp>
        <p:nvSpPr>
          <p:cNvPr id="299" name="직사각형 298"/>
          <p:cNvSpPr/>
          <p:nvPr/>
        </p:nvSpPr>
        <p:spPr>
          <a:xfrm>
            <a:off x="3802237" y="5301208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풍향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:135 °</a:t>
            </a:r>
          </a:p>
          <a:p>
            <a:pPr algn="l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풍속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:20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kt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dirty="0"/>
          </a:p>
        </p:txBody>
      </p:sp>
      <p:sp>
        <p:nvSpPr>
          <p:cNvPr id="301" name="직사각형 300"/>
          <p:cNvSpPr/>
          <p:nvPr/>
        </p:nvSpPr>
        <p:spPr>
          <a:xfrm>
            <a:off x="827584" y="6598955"/>
            <a:ext cx="4104456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 </a:t>
            </a: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백터표시</a:t>
            </a: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(</a:t>
            </a: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화살표</a:t>
            </a:r>
            <a:r>
              <a:rPr lang="en-US" altLang="ko-KR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8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동일</a:t>
            </a:r>
          </a:p>
        </p:txBody>
      </p:sp>
      <p:sp>
        <p:nvSpPr>
          <p:cNvPr id="302" name="위쪽 화살표 301"/>
          <p:cNvSpPr/>
          <p:nvPr/>
        </p:nvSpPr>
        <p:spPr>
          <a:xfrm rot="5400000">
            <a:off x="2533464" y="6547656"/>
            <a:ext cx="188640" cy="288032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84168" y="4005064"/>
            <a:ext cx="790575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" name="직사각형 305"/>
          <p:cNvSpPr/>
          <p:nvPr/>
        </p:nvSpPr>
        <p:spPr>
          <a:xfrm>
            <a:off x="971600" y="188640"/>
            <a:ext cx="7416824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ts val="132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바람관련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그릴때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바림깃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및 화살표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</a:p>
        </p:txBody>
      </p:sp>
      <p:grpSp>
        <p:nvGrpSpPr>
          <p:cNvPr id="119" name="그룹 118"/>
          <p:cNvGrpSpPr/>
          <p:nvPr/>
        </p:nvGrpSpPr>
        <p:grpSpPr>
          <a:xfrm>
            <a:off x="467544" y="6858000"/>
            <a:ext cx="5328592" cy="2736304"/>
            <a:chOff x="467544" y="5949280"/>
            <a:chExt cx="5328592" cy="2736304"/>
          </a:xfrm>
        </p:grpSpPr>
        <p:grpSp>
          <p:nvGrpSpPr>
            <p:cNvPr id="120" name="그룹 70"/>
            <p:cNvGrpSpPr/>
            <p:nvPr/>
          </p:nvGrpSpPr>
          <p:grpSpPr>
            <a:xfrm>
              <a:off x="539552" y="6021288"/>
              <a:ext cx="5184576" cy="2592685"/>
              <a:chOff x="899592" y="2276474"/>
              <a:chExt cx="5184576" cy="2592685"/>
            </a:xfrm>
          </p:grpSpPr>
          <p:sp>
            <p:nvSpPr>
              <p:cNvPr id="123" name="직사각형 122"/>
              <p:cNvSpPr/>
              <p:nvPr/>
            </p:nvSpPr>
            <p:spPr>
              <a:xfrm>
                <a:off x="3932312" y="2276474"/>
                <a:ext cx="2151856" cy="259268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899592" y="2276474"/>
                <a:ext cx="2952328" cy="259268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5" name="모서리가 둥근 사각형 설명선 124"/>
              <p:cNvSpPr/>
              <p:nvPr/>
            </p:nvSpPr>
            <p:spPr>
              <a:xfrm>
                <a:off x="3059832" y="4005064"/>
                <a:ext cx="792088" cy="576064"/>
              </a:xfrm>
              <a:prstGeom prst="wedgeRoundRectCallout">
                <a:avLst>
                  <a:gd name="adj1" fmla="val -55172"/>
                  <a:gd name="adj2" fmla="val -93293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풍속 점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6" name="직선 연결선 125"/>
              <p:cNvCxnSpPr/>
              <p:nvPr/>
            </p:nvCxnSpPr>
            <p:spPr>
              <a:xfrm>
                <a:off x="971600" y="3429000"/>
                <a:ext cx="288032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2411760" y="2420888"/>
                <a:ext cx="0" cy="2304256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직사각형 127"/>
              <p:cNvSpPr/>
              <p:nvPr/>
            </p:nvSpPr>
            <p:spPr>
              <a:xfrm>
                <a:off x="971600" y="2924944"/>
                <a:ext cx="7200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u [m/s]</a:t>
                </a:r>
              </a:p>
              <a:p>
                <a:r>
                  <a:rPr lang="ko-KR" altLang="en-US" dirty="0" err="1" smtClean="0"/>
                  <a:t>동서바람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1619672" y="2293409"/>
                <a:ext cx="720080" cy="2988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v [m/s]</a:t>
                </a:r>
              </a:p>
              <a:p>
                <a:r>
                  <a:rPr lang="ko-KR" altLang="en-US" dirty="0" smtClean="0"/>
                  <a:t>남북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바람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2098327" y="2564904"/>
                <a:ext cx="288032" cy="160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+1</a:t>
                </a:r>
                <a:endParaRPr lang="ko-KR" altLang="en-US" dirty="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2051720" y="4005064"/>
                <a:ext cx="288032" cy="160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-1</a:t>
                </a:r>
                <a:endParaRPr lang="ko-KR" altLang="en-US" dirty="0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475656" y="3454401"/>
                <a:ext cx="432048" cy="160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-1</a:t>
                </a:r>
                <a:endParaRPr lang="ko-KR" altLang="en-US" dirty="0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2915816" y="3454401"/>
                <a:ext cx="432048" cy="160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+1</a:t>
                </a:r>
                <a:endParaRPr lang="ko-KR" altLang="en-US" dirty="0"/>
              </a:p>
            </p:txBody>
          </p:sp>
          <p:cxnSp>
            <p:nvCxnSpPr>
              <p:cNvPr id="141" name="직선 연결선 140"/>
              <p:cNvCxnSpPr/>
              <p:nvPr/>
            </p:nvCxnSpPr>
            <p:spPr>
              <a:xfrm>
                <a:off x="2987824" y="3395132"/>
                <a:ext cx="0" cy="72008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3123373" y="3348525"/>
                <a:ext cx="0" cy="144016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/>
              <p:cNvSpPr/>
              <p:nvPr/>
            </p:nvSpPr>
            <p:spPr>
              <a:xfrm>
                <a:off x="2771800" y="3068960"/>
                <a:ext cx="432048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0.84</a:t>
                </a:r>
                <a:endParaRPr lang="ko-KR" altLang="en-US" dirty="0"/>
              </a:p>
            </p:txBody>
          </p:sp>
          <p:cxnSp>
            <p:nvCxnSpPr>
              <p:cNvPr id="144" name="직선 연결선 143"/>
              <p:cNvCxnSpPr/>
              <p:nvPr/>
            </p:nvCxnSpPr>
            <p:spPr>
              <a:xfrm flipH="1">
                <a:off x="2377892" y="3717032"/>
                <a:ext cx="72008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직사각형 144"/>
              <p:cNvSpPr/>
              <p:nvPr/>
            </p:nvSpPr>
            <p:spPr>
              <a:xfrm>
                <a:off x="1763688" y="3645024"/>
                <a:ext cx="576064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-0.46</a:t>
                </a:r>
                <a:endParaRPr lang="ko-KR" altLang="en-US" dirty="0"/>
              </a:p>
            </p:txBody>
          </p:sp>
          <p:cxnSp>
            <p:nvCxnSpPr>
              <p:cNvPr id="146" name="직선 연결선 145"/>
              <p:cNvCxnSpPr/>
              <p:nvPr/>
            </p:nvCxnSpPr>
            <p:spPr>
              <a:xfrm>
                <a:off x="2555776" y="3717032"/>
                <a:ext cx="432048" cy="0"/>
              </a:xfrm>
              <a:prstGeom prst="line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2987824" y="3501008"/>
                <a:ext cx="0" cy="216024"/>
              </a:xfrm>
              <a:prstGeom prst="line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타원 147"/>
              <p:cNvSpPr/>
              <p:nvPr/>
            </p:nvSpPr>
            <p:spPr>
              <a:xfrm>
                <a:off x="2941217" y="3661958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>
                <a:off x="3962068" y="2780928"/>
                <a:ext cx="208823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b="1" dirty="0" smtClean="0"/>
                  <a:t>u : 0.84</a:t>
                </a:r>
              </a:p>
              <a:p>
                <a:pPr algn="l"/>
                <a:r>
                  <a:rPr lang="en-US" altLang="ko-KR" b="1" dirty="0" smtClean="0"/>
                  <a:t>v : -0.46</a:t>
                </a:r>
              </a:p>
              <a:p>
                <a:pPr algn="l"/>
                <a:r>
                  <a:rPr lang="en-US" altLang="ko-KR" dirty="0" smtClean="0"/>
                  <a:t>* u, v</a:t>
                </a:r>
                <a:r>
                  <a:rPr lang="ko-KR" altLang="en-US" dirty="0" smtClean="0"/>
                  <a:t>에 따라 풍향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풍속이 결정됨</a:t>
                </a:r>
                <a:endParaRPr lang="en-US" altLang="ko-KR" dirty="0" smtClean="0"/>
              </a:p>
              <a:p>
                <a:pPr algn="l"/>
                <a:r>
                  <a:rPr lang="en-US" altLang="ko-KR" dirty="0" smtClean="0"/>
                  <a:t>wd(</a:t>
                </a:r>
                <a:r>
                  <a:rPr lang="ko-KR" altLang="en-US" dirty="0" smtClean="0"/>
                  <a:t>풍향</a:t>
                </a:r>
                <a:r>
                  <a:rPr lang="en-US" altLang="ko-KR" dirty="0" smtClean="0"/>
                  <a:t>) : 118.84 </a:t>
                </a:r>
              </a:p>
              <a:p>
                <a:pPr algn="l"/>
                <a:r>
                  <a:rPr lang="en-US" altLang="ko-KR" dirty="0" smtClean="0"/>
                  <a:t>   - </a:t>
                </a:r>
                <a:r>
                  <a:rPr kumimoji="0" lang="en-US" altLang="ko-KR" b="1" dirty="0" smtClean="0">
                    <a:latin typeface="맑은 고딕" pitchFamily="50" charset="-127"/>
                    <a:ea typeface="맑은 고딕" pitchFamily="50" charset="-127"/>
                  </a:rPr>
                  <a:t>DEGREES(ATAN(u/v))</a:t>
                </a:r>
                <a:endParaRPr lang="en-US" altLang="ko-KR" b="1" dirty="0" smtClean="0"/>
              </a:p>
              <a:p>
                <a:pPr algn="l"/>
                <a:r>
                  <a:rPr lang="en-US" altLang="ko-KR" b="1" dirty="0" smtClean="0"/>
                  <a:t>V</a:t>
                </a:r>
                <a:r>
                  <a:rPr lang="en-US" altLang="ko-KR" b="1" baseline="-25000" dirty="0" smtClean="0"/>
                  <a:t>H</a:t>
                </a:r>
                <a:r>
                  <a:rPr lang="en-US" altLang="ko-KR" b="1" dirty="0" smtClean="0"/>
                  <a:t> = </a:t>
                </a:r>
                <a:r>
                  <a:rPr lang="en-US" altLang="ko-KR" b="1" dirty="0" err="1" smtClean="0"/>
                  <a:t>ws</a:t>
                </a:r>
                <a:r>
                  <a:rPr lang="en-US" altLang="ko-KR" b="1" dirty="0" smtClean="0"/>
                  <a:t>(</a:t>
                </a:r>
                <a:r>
                  <a:rPr lang="ko-KR" altLang="en-US" b="1" dirty="0" smtClean="0"/>
                  <a:t>풍속</a:t>
                </a:r>
                <a:r>
                  <a:rPr lang="en-US" altLang="ko-KR" b="1" dirty="0" smtClean="0"/>
                  <a:t>) : 0.96</a:t>
                </a:r>
                <a:endParaRPr lang="ko-KR" altLang="en-US" b="1" dirty="0"/>
              </a:p>
            </p:txBody>
          </p:sp>
          <p:pic>
            <p:nvPicPr>
              <p:cNvPr id="151" name="Picture 5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995936" y="3637766"/>
                <a:ext cx="97155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3" name="직사각형 152"/>
              <p:cNvSpPr/>
              <p:nvPr/>
            </p:nvSpPr>
            <p:spPr>
              <a:xfrm>
                <a:off x="3957796" y="2322270"/>
                <a:ext cx="2088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b="1" dirty="0" err="1" smtClean="0"/>
                  <a:t>고도별로</a:t>
                </a:r>
                <a:r>
                  <a:rPr lang="ko-KR" altLang="en-US" b="1" dirty="0" smtClean="0"/>
                  <a:t> </a:t>
                </a:r>
                <a:r>
                  <a:rPr lang="en-US" altLang="ko-KR" b="1" dirty="0" smtClean="0"/>
                  <a:t>u, v</a:t>
                </a:r>
                <a:r>
                  <a:rPr lang="ko-KR" altLang="en-US" b="1" dirty="0" smtClean="0"/>
                  <a:t> 값을 이용하여 좌표를 </a:t>
                </a:r>
                <a:endParaRPr lang="en-US" altLang="ko-KR" b="1" dirty="0" smtClean="0"/>
              </a:p>
              <a:p>
                <a:pPr algn="l"/>
                <a:r>
                  <a:rPr lang="ko-KR" altLang="en-US" b="1" dirty="0" smtClean="0"/>
                  <a:t>찍고 </a:t>
                </a:r>
                <a:r>
                  <a:rPr lang="ko-KR" altLang="en-US" b="1" dirty="0" err="1" smtClean="0"/>
                  <a:t>이좌표를</a:t>
                </a:r>
                <a:r>
                  <a:rPr lang="ko-KR" altLang="en-US" b="1" dirty="0" smtClean="0"/>
                  <a:t> 연결한다</a:t>
                </a:r>
                <a:r>
                  <a:rPr lang="en-US" altLang="ko-KR" b="1" dirty="0" smtClean="0"/>
                  <a:t>.</a:t>
                </a:r>
                <a:endParaRPr lang="ko-KR" altLang="en-US" b="1" dirty="0"/>
              </a:p>
            </p:txBody>
          </p:sp>
        </p:grpSp>
        <p:sp>
          <p:nvSpPr>
            <p:cNvPr id="121" name="직사각형 120"/>
            <p:cNvSpPr/>
            <p:nvPr/>
          </p:nvSpPr>
          <p:spPr>
            <a:xfrm>
              <a:off x="467544" y="5949280"/>
              <a:ext cx="5328592" cy="273630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467544" y="594928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368741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바람 만 선택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바림깃이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아님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바람 만 선택 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바람이 불어오는 쪽으로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화살표로 표시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풍향이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0°      90°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풍속은 화살표 내부 색상을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kumimoji="0" lang="en-US" altLang="ko-KR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를 이용하여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표시한다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바람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-&gt;wd[1~100]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바람 깃 또는 벡터 표시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바람 깃 또는 벡터 표시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63688" y="2924944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19672" y="27809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위쪽 화살표 25"/>
          <p:cNvSpPr/>
          <p:nvPr/>
        </p:nvSpPr>
        <p:spPr>
          <a:xfrm>
            <a:off x="8028384" y="3861048"/>
            <a:ext cx="72008" cy="144016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위쪽 화살표 28"/>
          <p:cNvSpPr/>
          <p:nvPr/>
        </p:nvSpPr>
        <p:spPr>
          <a:xfrm rot="5400000">
            <a:off x="8496436" y="3825044"/>
            <a:ext cx="72008" cy="144016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7504" y="6021288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바람관련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그래프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그릴때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바림깃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및 화살표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정의</a:t>
            </a:r>
            <a:r>
              <a:rPr lang="en-US" altLang="ko-KR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‘ </a:t>
            </a:r>
            <a:r>
              <a:rPr lang="ko-KR" altLang="en-US" sz="2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PROJECT\2014\06-상층대기분석시스템\10_작업\80_화면\공군작업 - 복사본\통합시계열---SNR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643061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 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SNR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고도별로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이용하여 표시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-5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-5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5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10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20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20 &lt;=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&lt; 35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&gt; 35 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490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통합시계열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SNR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SNR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27784" y="2996952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83768" y="28529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220502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198884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err="1" smtClean="0"/>
              <a:t>호도그래프</a:t>
            </a:r>
            <a:r>
              <a:rPr lang="ko-KR" altLang="en-US" sz="4400" dirty="0" smtClean="0"/>
              <a:t> </a:t>
            </a:r>
            <a:r>
              <a:rPr lang="ko-KR" altLang="en-US" sz="4400" dirty="0" err="1" smtClean="0"/>
              <a:t>분석장</a:t>
            </a:r>
            <a:endParaRPr lang="en-US" altLang="ko-KR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D:\PROJECT\2014\06-상층대기분석시스템\10_작업\80_화면\공군작업 - 복사본\호도그래프---분석장-호도그래프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1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52186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2394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호도그래프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호도 그래프 그리기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호도 그래프 그리기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[ms]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- 0, 10, 20, 30, 40, 50, 60, 70, 80, 90 [ms]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 원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6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[°]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- 0 or 360,  90, 180, 270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고도별로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u, v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이용하여 좌표를 찍고 이 좌표를 연결한다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latinLnBrk="1">
                        <a:buFontTx/>
                        <a:buNone/>
                      </a:pPr>
                      <a:endParaRPr kumimoji="0" lang="ko-KR" altLang="en-US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u : 41.3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v : 13.3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wd : 72.1    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DEGREES(ATAN(41.3/13.3))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sw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 43.4 m/s  (84.4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단위 변환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m/s -&gt;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 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           ?m/s * 1.943844; 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43.4 * 1.943844 = 84.4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kt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[°]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픙속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동서바람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남북바람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[m/s]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분석장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호도그래프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888432" cy="34563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114784" y="0"/>
            <a:ext cx="4114784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4143436" y="2780928"/>
            <a:ext cx="414343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0" y="1484784"/>
            <a:ext cx="714380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모서리가 둥근 사각형 설명선 16"/>
          <p:cNvSpPr/>
          <p:nvPr/>
        </p:nvSpPr>
        <p:spPr>
          <a:xfrm>
            <a:off x="3419872" y="4509120"/>
            <a:ext cx="576064" cy="576064"/>
          </a:xfrm>
          <a:prstGeom prst="wedgeRoundRectCallout">
            <a:avLst>
              <a:gd name="adj1" fmla="val -175156"/>
              <a:gd name="adj2" fmla="val -580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39752" y="4356720"/>
            <a:ext cx="639688" cy="224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843808" y="42930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67744" y="2060451"/>
            <a:ext cx="639688" cy="224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99792" y="2060451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395536" y="5489848"/>
            <a:ext cx="5328592" cy="2736304"/>
            <a:chOff x="467544" y="5949280"/>
            <a:chExt cx="5328592" cy="2736304"/>
          </a:xfrm>
        </p:grpSpPr>
        <p:grpSp>
          <p:nvGrpSpPr>
            <p:cNvPr id="71" name="그룹 70"/>
            <p:cNvGrpSpPr/>
            <p:nvPr/>
          </p:nvGrpSpPr>
          <p:grpSpPr>
            <a:xfrm>
              <a:off x="539552" y="6021288"/>
              <a:ext cx="5184576" cy="2592685"/>
              <a:chOff x="899592" y="2276474"/>
              <a:chExt cx="5184576" cy="2592685"/>
            </a:xfrm>
          </p:grpSpPr>
          <p:sp>
            <p:nvSpPr>
              <p:cNvPr id="72" name="직사각형 71"/>
              <p:cNvSpPr/>
              <p:nvPr/>
            </p:nvSpPr>
            <p:spPr>
              <a:xfrm>
                <a:off x="3932312" y="2276474"/>
                <a:ext cx="2151856" cy="259268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899592" y="2276474"/>
                <a:ext cx="2952328" cy="259268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4" name="모서리가 둥근 사각형 설명선 73"/>
              <p:cNvSpPr/>
              <p:nvPr/>
            </p:nvSpPr>
            <p:spPr>
              <a:xfrm>
                <a:off x="3059832" y="4005064"/>
                <a:ext cx="792088" cy="576064"/>
              </a:xfrm>
              <a:prstGeom prst="wedgeRoundRectCallout">
                <a:avLst>
                  <a:gd name="adj1" fmla="val -55172"/>
                  <a:gd name="adj2" fmla="val -93293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풍속 점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>
                <a:off x="971600" y="3429000"/>
                <a:ext cx="2880320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2411760" y="2420888"/>
                <a:ext cx="0" cy="2304256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직사각형 76"/>
              <p:cNvSpPr/>
              <p:nvPr/>
            </p:nvSpPr>
            <p:spPr>
              <a:xfrm>
                <a:off x="971600" y="2924944"/>
                <a:ext cx="7200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u [m/s]</a:t>
                </a:r>
              </a:p>
              <a:p>
                <a:r>
                  <a:rPr lang="ko-KR" altLang="en-US" dirty="0" err="1" smtClean="0"/>
                  <a:t>동서바람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619672" y="2293409"/>
                <a:ext cx="720080" cy="2988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v [m/s]</a:t>
                </a:r>
              </a:p>
              <a:p>
                <a:r>
                  <a:rPr lang="ko-KR" altLang="en-US" dirty="0" smtClean="0"/>
                  <a:t>남북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바람</a:t>
                </a:r>
                <a:r>
                  <a:rPr lang="en-US" altLang="ko-KR" dirty="0" smtClean="0"/>
                  <a:t> </a:t>
                </a:r>
                <a:endParaRPr lang="ko-KR" altLang="en-US" dirty="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2098327" y="2564904"/>
                <a:ext cx="288032" cy="160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+1</a:t>
                </a:r>
                <a:endParaRPr lang="ko-KR" altLang="en-US" dirty="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2051720" y="4005064"/>
                <a:ext cx="288032" cy="160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-1</a:t>
                </a:r>
                <a:endParaRPr lang="ko-KR" altLang="en-US" dirty="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1475656" y="3454401"/>
                <a:ext cx="432048" cy="160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-1</a:t>
                </a:r>
                <a:endParaRPr lang="ko-KR" altLang="en-US" dirty="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2915816" y="3454401"/>
                <a:ext cx="432048" cy="160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18000" tIns="10800" rIns="18000" bIns="10800">
                <a:spAutoFit/>
              </a:bodyPr>
              <a:lstStyle/>
              <a:p>
                <a:r>
                  <a:rPr lang="en-US" altLang="ko-KR" dirty="0" smtClean="0"/>
                  <a:t>+1</a:t>
                </a:r>
                <a:endParaRPr lang="ko-KR" altLang="en-US" dirty="0"/>
              </a:p>
            </p:txBody>
          </p:sp>
          <p:cxnSp>
            <p:nvCxnSpPr>
              <p:cNvPr id="83" name="직선 연결선 82"/>
              <p:cNvCxnSpPr/>
              <p:nvPr/>
            </p:nvCxnSpPr>
            <p:spPr>
              <a:xfrm>
                <a:off x="2987824" y="3395132"/>
                <a:ext cx="0" cy="72008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123373" y="3348525"/>
                <a:ext cx="0" cy="144016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/>
              <p:cNvSpPr/>
              <p:nvPr/>
            </p:nvSpPr>
            <p:spPr>
              <a:xfrm>
                <a:off x="2771800" y="3068960"/>
                <a:ext cx="432048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0.84</a:t>
                </a:r>
                <a:endParaRPr lang="ko-KR" altLang="en-US" dirty="0"/>
              </a:p>
            </p:txBody>
          </p:sp>
          <p:cxnSp>
            <p:nvCxnSpPr>
              <p:cNvPr id="86" name="직선 연결선 85"/>
              <p:cNvCxnSpPr/>
              <p:nvPr/>
            </p:nvCxnSpPr>
            <p:spPr>
              <a:xfrm flipH="1">
                <a:off x="2377892" y="3717032"/>
                <a:ext cx="72008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직사각형 86"/>
              <p:cNvSpPr/>
              <p:nvPr/>
            </p:nvSpPr>
            <p:spPr>
              <a:xfrm>
                <a:off x="1763688" y="3645024"/>
                <a:ext cx="576064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-0.46</a:t>
                </a:r>
                <a:endParaRPr lang="ko-KR" altLang="en-US" dirty="0"/>
              </a:p>
            </p:txBody>
          </p:sp>
          <p:cxnSp>
            <p:nvCxnSpPr>
              <p:cNvPr id="88" name="직선 연결선 87"/>
              <p:cNvCxnSpPr/>
              <p:nvPr/>
            </p:nvCxnSpPr>
            <p:spPr>
              <a:xfrm>
                <a:off x="2555776" y="3717032"/>
                <a:ext cx="432048" cy="0"/>
              </a:xfrm>
              <a:prstGeom prst="line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2987824" y="3501008"/>
                <a:ext cx="0" cy="216024"/>
              </a:xfrm>
              <a:prstGeom prst="line">
                <a:avLst/>
              </a:prstGeom>
              <a:solidFill>
                <a:schemeClr val="bg1"/>
              </a:solidFill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타원 89"/>
              <p:cNvSpPr/>
              <p:nvPr/>
            </p:nvSpPr>
            <p:spPr>
              <a:xfrm>
                <a:off x="2941217" y="3661958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3962068" y="2780928"/>
                <a:ext cx="208823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b="1" dirty="0" smtClean="0"/>
                  <a:t>u : 0.84</a:t>
                </a:r>
              </a:p>
              <a:p>
                <a:pPr algn="l"/>
                <a:r>
                  <a:rPr lang="en-US" altLang="ko-KR" b="1" dirty="0" smtClean="0"/>
                  <a:t>v : -0.46</a:t>
                </a:r>
              </a:p>
              <a:p>
                <a:pPr algn="l"/>
                <a:r>
                  <a:rPr lang="en-US" altLang="ko-KR" dirty="0" smtClean="0"/>
                  <a:t>* u, v</a:t>
                </a:r>
                <a:r>
                  <a:rPr lang="ko-KR" altLang="en-US" dirty="0" smtClean="0"/>
                  <a:t>에 따라 풍향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풍속이 결정됨</a:t>
                </a:r>
                <a:endParaRPr lang="en-US" altLang="ko-KR" dirty="0" smtClean="0"/>
              </a:p>
              <a:p>
                <a:pPr algn="l"/>
                <a:r>
                  <a:rPr lang="en-US" altLang="ko-KR" dirty="0" smtClean="0"/>
                  <a:t>wd(</a:t>
                </a:r>
                <a:r>
                  <a:rPr lang="ko-KR" altLang="en-US" dirty="0" smtClean="0"/>
                  <a:t>풍향</a:t>
                </a:r>
                <a:r>
                  <a:rPr lang="en-US" altLang="ko-KR" dirty="0" smtClean="0"/>
                  <a:t>) : 118.84 </a:t>
                </a:r>
              </a:p>
              <a:p>
                <a:pPr algn="l"/>
                <a:r>
                  <a:rPr lang="en-US" altLang="ko-KR" dirty="0" smtClean="0"/>
                  <a:t>   - </a:t>
                </a:r>
                <a:r>
                  <a:rPr kumimoji="0" lang="en-US" altLang="ko-KR" b="1" dirty="0" smtClean="0">
                    <a:latin typeface="맑은 고딕" pitchFamily="50" charset="-127"/>
                    <a:ea typeface="맑은 고딕" pitchFamily="50" charset="-127"/>
                  </a:rPr>
                  <a:t>DEGREES(ATAN(u/v))</a:t>
                </a:r>
                <a:endParaRPr lang="en-US" altLang="ko-KR" b="1" dirty="0" smtClean="0"/>
              </a:p>
              <a:p>
                <a:pPr algn="l"/>
                <a:r>
                  <a:rPr lang="en-US" altLang="ko-KR" b="1" dirty="0" smtClean="0"/>
                  <a:t>V</a:t>
                </a:r>
                <a:r>
                  <a:rPr lang="en-US" altLang="ko-KR" b="1" baseline="-25000" dirty="0" smtClean="0"/>
                  <a:t>H</a:t>
                </a:r>
                <a:r>
                  <a:rPr lang="en-US" altLang="ko-KR" b="1" dirty="0" smtClean="0"/>
                  <a:t> = </a:t>
                </a:r>
                <a:r>
                  <a:rPr lang="en-US" altLang="ko-KR" b="1" dirty="0" err="1" smtClean="0"/>
                  <a:t>ws</a:t>
                </a:r>
                <a:r>
                  <a:rPr lang="en-US" altLang="ko-KR" b="1" dirty="0" smtClean="0"/>
                  <a:t>(</a:t>
                </a:r>
                <a:r>
                  <a:rPr lang="ko-KR" altLang="en-US" b="1" dirty="0" smtClean="0"/>
                  <a:t>풍속</a:t>
                </a:r>
                <a:r>
                  <a:rPr lang="en-US" altLang="ko-KR" b="1" dirty="0" smtClean="0"/>
                  <a:t>) : 0.96</a:t>
                </a:r>
                <a:endParaRPr lang="ko-KR" altLang="en-US" b="1" dirty="0"/>
              </a:p>
            </p:txBody>
          </p:sp>
          <p:pic>
            <p:nvPicPr>
              <p:cNvPr id="92" name="Picture 5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995936" y="3637766"/>
                <a:ext cx="971550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3" name="직사각형 92"/>
              <p:cNvSpPr/>
              <p:nvPr/>
            </p:nvSpPr>
            <p:spPr>
              <a:xfrm>
                <a:off x="3957796" y="2322270"/>
                <a:ext cx="2088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l"/>
                <a:r>
                  <a:rPr lang="ko-KR" altLang="en-US" b="1" dirty="0" err="1" smtClean="0"/>
                  <a:t>고도별로</a:t>
                </a:r>
                <a:r>
                  <a:rPr lang="ko-KR" altLang="en-US" b="1" dirty="0" smtClean="0"/>
                  <a:t> </a:t>
                </a:r>
                <a:r>
                  <a:rPr lang="en-US" altLang="ko-KR" b="1" dirty="0" smtClean="0"/>
                  <a:t>u, v</a:t>
                </a:r>
                <a:r>
                  <a:rPr lang="ko-KR" altLang="en-US" b="1" dirty="0" smtClean="0"/>
                  <a:t> 값을 이용하여 좌표를 </a:t>
                </a:r>
                <a:endParaRPr lang="en-US" altLang="ko-KR" b="1" dirty="0" smtClean="0"/>
              </a:p>
              <a:p>
                <a:pPr algn="l"/>
                <a:r>
                  <a:rPr lang="ko-KR" altLang="en-US" b="1" dirty="0" smtClean="0"/>
                  <a:t>찍고 </a:t>
                </a:r>
                <a:r>
                  <a:rPr lang="ko-KR" altLang="en-US" b="1" dirty="0" err="1" smtClean="0"/>
                  <a:t>이좌표를</a:t>
                </a:r>
                <a:r>
                  <a:rPr lang="ko-KR" altLang="en-US" b="1" dirty="0" smtClean="0"/>
                  <a:t> 연결한다</a:t>
                </a:r>
                <a:r>
                  <a:rPr lang="en-US" altLang="ko-KR" b="1" dirty="0" smtClean="0"/>
                  <a:t>.</a:t>
                </a:r>
                <a:endParaRPr lang="ko-KR" altLang="en-US" b="1" dirty="0"/>
              </a:p>
            </p:txBody>
          </p:sp>
        </p:grpSp>
        <p:sp>
          <p:nvSpPr>
            <p:cNvPr id="94" name="직사각형 93"/>
            <p:cNvSpPr/>
            <p:nvPr/>
          </p:nvSpPr>
          <p:spPr>
            <a:xfrm>
              <a:off x="467544" y="5949280"/>
              <a:ext cx="5328592" cy="273630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467544" y="594928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lang="ko-KR" altLang="en-US" sz="1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2843808" y="2924944"/>
            <a:ext cx="1008112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3491880" y="263691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2864583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4103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1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차메뉴에서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’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1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ID,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암호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입력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admin(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고정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 : 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 설정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가능자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일반 사용자는 로그인 없이 </a:t>
                      </a: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‘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운영환경설정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이외의 기능</a:t>
                      </a: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사용</a:t>
                      </a: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공군 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기상단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관련 이미지 사용 필요</a:t>
                      </a:r>
                      <a:endParaRPr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~/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php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kumimoji="0" lang="en-US" altLang="ko-KR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img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/main_img.gif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파일이 있으면 로딩하도록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...</a:t>
                      </a:r>
                      <a:endParaRPr kumimoji="0" lang="ko-KR" altLang="en-US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99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표출 프로그램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기능 명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로그인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기능 명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 smtClean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세부 기능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7504" y="1412776"/>
            <a:ext cx="6840760" cy="410445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79512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411760" y="2924944"/>
            <a:ext cx="2160240" cy="11521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411760" y="28529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06276" y="117087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374" y="1135973"/>
            <a:ext cx="432048" cy="28842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 smtClean="0"/>
              <a:t>TKE·FV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D:\PROJECT\2014\06-상층대기분석시스템\10_작업\80_화면\공군작업 - 복사본\TKE·FV---KTE(난류운동에너지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1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5"/>
          <a:ext cx="2143108" cy="6027013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9390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시간대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47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TKE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</a:t>
                      </a:r>
                      <a:endParaRPr lang="en-US" altLang="ko-KR" sz="9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9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Tubulent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Kinetic Energy, TKE)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78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8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90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TKE [m</a:t>
                      </a:r>
                      <a:r>
                        <a:rPr kumimoji="0" lang="en-US" altLang="ko-KR" sz="900" b="1" kern="1200" baseline="30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/s</a:t>
                      </a:r>
                      <a:r>
                        <a:rPr kumimoji="0" lang="en-US" altLang="ko-KR" sz="900" b="1" kern="1200" baseline="30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 TKE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 </a:t>
                      </a:r>
                      <a:r>
                        <a:rPr kumimoji="0" lang="ko-KR" altLang="en-US" sz="900" b="1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색상을 </a:t>
                      </a:r>
                      <a:endParaRPr kumimoji="0" lang="en-US" altLang="ko-KR" sz="900" b="1" dirty="0" smtClean="0">
                        <a:solidFill>
                          <a:srgbClr val="00206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이용하여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표시한다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 값이 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이상인 경우 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색</a:t>
                      </a:r>
                      <a:endParaRPr kumimoji="0" lang="en-US" altLang="ko-KR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 값이 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이하인 경우 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색을 칠한다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(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비슷한 패턴 동일하게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0" lang="ko-KR" altLang="en-US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86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TKE(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난류운동에너지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)[m</a:t>
                      </a:r>
                      <a:r>
                        <a:rPr kumimoji="0" lang="en-US" altLang="ko-KR" sz="900" kern="1200" baseline="30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/s</a:t>
                      </a:r>
                      <a:r>
                        <a:rPr kumimoji="0" lang="en-US" altLang="ko-KR" sz="900" kern="1200" baseline="300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006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TKE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237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TKE(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TKE(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난류운동에너지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63688" y="2924944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19672" y="27809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197" y="5229200"/>
            <a:ext cx="175260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D:\PROJECT\2014\06-상층대기분석시스템\10_작업\80_화면\공군작업 - 복사본\TKE·FV---FV(마찰-속도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5"/>
          <a:ext cx="2143108" cy="6044089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98645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시간대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FV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</a:t>
                      </a:r>
                      <a:endParaRPr lang="en-US" altLang="ko-KR" sz="9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마찰속도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(Friction Velocity, FV)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39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774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FV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 FV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값을 </a:t>
                      </a:r>
                      <a:r>
                        <a:rPr kumimoji="0" lang="ko-KR" altLang="en-US" sz="900" b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 </a:t>
                      </a:r>
                      <a:r>
                        <a:rPr kumimoji="0" lang="ko-KR" altLang="en-US" sz="900" b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색상을 </a:t>
                      </a:r>
                      <a:endParaRPr kumimoji="0" lang="en-US" altLang="ko-KR" sz="900" b="0" dirty="0" smtClean="0">
                        <a:solidFill>
                          <a:srgbClr val="00206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9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이용하여 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표시한다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FV(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마찰 속도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)[m/s]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20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FV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38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TKE·FV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FV(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마찰 속도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FV(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마찰 속도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63688" y="2924944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19672" y="27809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4941168"/>
            <a:ext cx="162071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dirty="0" err="1" smtClean="0"/>
              <a:t>SkewT</a:t>
            </a:r>
            <a:r>
              <a:rPr lang="en-US" altLang="ko-KR" sz="4400" dirty="0" smtClean="0"/>
              <a:t>-log 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5"/>
          <a:ext cx="2143108" cy="635308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8917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 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안보이게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11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10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분 데이터 하나에 대한 그래프로 시간 간격은 조건에서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없어야함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95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그래프는 이미지로 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웹서버의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/MDPS/WEB/KAF/SKEW/YYYYMMDD/</a:t>
                      </a:r>
                      <a:r>
                        <a:rPr lang="en-US" altLang="ko-KR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YYYYMMDDhhmmss</a:t>
                      </a: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_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사이트번호</a:t>
                      </a: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.gif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파일을 로딩함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해당 파일은 </a:t>
                      </a: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분단위로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생성됨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lang="ko-KR" altLang="en-US" sz="900" b="1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샘플데이터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: /MDPS/WEB/KAF/SKEW/20150102/201501020000_158.gif</a:t>
                      </a:r>
                      <a:endParaRPr lang="ko-KR" altLang="en-US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68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그래프의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시간은 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0/6/12/18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로 표시됨</a:t>
                      </a:r>
                      <a:endParaRPr lang="en-US" altLang="ko-KR" sz="9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 시간은 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시간 구간의 데이터가 모두 같은 시간을 표시 함으로 별도로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 </a:t>
                      </a: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단열선도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데이터 시간을 표시함</a:t>
                      </a:r>
                      <a:endParaRPr lang="ko-KR" altLang="en-US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044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Snow or Rain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 1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월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~2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월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겨울철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에만 </a:t>
                      </a:r>
                      <a:r>
                        <a:rPr kumimoji="0" lang="en-US" altLang="ko-KR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Snow or Rain </a:t>
                      </a:r>
                      <a:r>
                        <a:rPr kumimoji="0" lang="ko-KR" altLang="en-US" sz="9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메뉴 활성화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298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b="1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26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주의 사항</a:t>
                      </a:r>
                      <a:endParaRPr kumimoji="0" lang="en-US" altLang="ko-KR" sz="900" b="1" kern="1200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그래프는 이미지로 확대 축소 등 제어 안됨 </a:t>
                      </a:r>
                      <a:endParaRPr kumimoji="0" lang="en-US" altLang="ko-KR" sz="900" b="1" kern="1200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22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9952" y="1124744"/>
            <a:ext cx="576064" cy="43204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139952" y="9807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1484784"/>
            <a:ext cx="4860032" cy="42484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-108012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60032" y="2060848"/>
            <a:ext cx="2088232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716016" y="206084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16016" y="170080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2040" y="1556792"/>
            <a:ext cx="2016224" cy="50405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5"/>
          <a:ext cx="2143108" cy="423937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8917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10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Snow or Rain</a:t>
                      </a: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~2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겨울철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에만 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‘Snow or Rain’ 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메뉴 활성화 </a:t>
                      </a:r>
                      <a:endParaRPr kumimoji="0" lang="en-US" altLang="ko-KR" sz="9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(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 </a:t>
                      </a:r>
                      <a:r>
                        <a:rPr kumimoji="0"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번 선택 시간에 의하여</a:t>
                      </a:r>
                      <a:r>
                        <a:rPr kumimoji="0"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Snow or Rain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정보 표시</a:t>
                      </a:r>
                      <a:endParaRPr lang="en-US" altLang="ko-KR" sz="900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82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Thickness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는 기점별로 설정함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(‘Thickness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 설정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’)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Thickness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계산식 이용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층후값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계산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156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Thickness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별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Rain/Snow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기준 값 지점별로 등록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(‘Thickness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 설정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’)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Thickness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별 </a:t>
                      </a:r>
                      <a:r>
                        <a:rPr kumimoji="0" lang="en-US" altLang="ko-KR" sz="900" b="1" kern="1200" baseline="0" dirty="0" err="1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gpm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이용하여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Rain/Snow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206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표출</a:t>
                      </a:r>
                      <a:endParaRPr kumimoji="0" lang="en-US" altLang="ko-KR" sz="900" b="1" kern="1200" baseline="0" dirty="0" smtClean="0">
                        <a:solidFill>
                          <a:srgbClr val="00206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22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SkewT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-log P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Snow or Rain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Snow or Rain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860032" y="2060848"/>
            <a:ext cx="1008112" cy="21562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716016" y="206084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07704" y="2780928"/>
            <a:ext cx="2664296" cy="16561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763688" y="270892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5949280"/>
            <a:ext cx="34515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http://web.kma.go.kr/down/e-learning/hands/hands_08.pdf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6165304"/>
            <a:ext cx="4752620" cy="176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>
          <a:xfrm>
            <a:off x="2051720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60104" y="3068960"/>
            <a:ext cx="1431776" cy="122413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3589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35896" y="3068960"/>
            <a:ext cx="800472" cy="122413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err="1" smtClean="0"/>
              <a:t>프로파일</a:t>
            </a:r>
            <a:r>
              <a:rPr lang="ko-KR" altLang="en-US" sz="4400" dirty="0" smtClean="0"/>
              <a:t> </a:t>
            </a:r>
            <a:r>
              <a:rPr lang="en-US" altLang="ko-KR" sz="4400" dirty="0" smtClean="0"/>
              <a:t>(</a:t>
            </a:r>
            <a:r>
              <a:rPr lang="ko-KR" altLang="en-US" sz="4400" dirty="0" err="1" smtClean="0"/>
              <a:t>시계열</a:t>
            </a:r>
            <a:r>
              <a:rPr lang="en-US" altLang="ko-KR" sz="44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54398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8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 ℃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온도는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도 차이 마다 라인 그리기  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-50,-45, ..., 0,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5, ... 35,40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*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화면의 값은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칼빈으로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실 데이터는 섭씨로 제공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6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기온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℃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기온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이용하여 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스팩트럼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형태로 출력</a:t>
                      </a:r>
                      <a:endParaRPr kumimoji="0"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-40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이하는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-40,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-30, -20, -10, 0, 10, 20, 30, 40, 40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이상은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-&gt;time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기온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[1,100]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기온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51720" y="2780928"/>
            <a:ext cx="432048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35696" y="27809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201606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39752" y="3356992"/>
            <a:ext cx="360040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123728" y="33569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83568" y="602128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기존 그래프는  </a:t>
            </a:r>
            <a:r>
              <a:rPr lang="ko-KR" altLang="en-US" dirty="0" err="1" smtClean="0"/>
              <a:t>섭시로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15 ℃ ~ 35 ℃ </a:t>
            </a:r>
            <a:r>
              <a:rPr lang="ko-KR" altLang="en-US" dirty="0" smtClean="0"/>
              <a:t>까지만 되어 있어 대부분의 온다가 </a:t>
            </a:r>
            <a:r>
              <a:rPr lang="ko-KR" altLang="en-US" dirty="0" err="1" smtClean="0"/>
              <a:t>뭉개짐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56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40682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8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라인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특정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대한 라인 표시 및 라인에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 표시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10, 20, 30, 40, 50, 60, 70, 80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6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[%]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이용하여 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스팩트럼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형태로 출력</a:t>
                      </a:r>
                      <a:endParaRPr kumimoji="0"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0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이하는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0,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10, 20, 30, 40, 50, 60, 70, 80,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80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이상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은 맨끝색상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radiometer_hpc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-&gt;time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radiometer_hpc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 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상태습도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radiometer_hpc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r_hp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 100]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상대습도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31640" y="3501331"/>
            <a:ext cx="432048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15616" y="3501331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31640" y="4581128"/>
            <a:ext cx="360040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15616" y="45811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D:\PROJECT\2014\06-상층대기분석시스템\10_작업\80_화면\공군작업 - 복사본\프로파일-(시계열)---액체물량-프로파일(시계열)-표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36540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05490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09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666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8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이용하여 </a:t>
                      </a:r>
                      <a:r>
                        <a:rPr kumimoji="0"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스팩트럼</a:t>
                      </a:r>
                      <a:r>
                        <a:rPr kumimoji="0"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형태로 출력</a:t>
                      </a:r>
                      <a:endParaRPr kumimoji="0"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0.080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이하는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0.075, 0.150, 0.225, 0.300, 0.375, 0.450, 0.525, 0.600, 0.600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이상은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맨끝색상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3369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radiometer_lpr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-&gt;time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radiometer_lpr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상태습도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radiometer_lpr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lwd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[1,100]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49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액체물량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48343" y="3285146"/>
            <a:ext cx="504056" cy="19440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30689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31640" y="4581128"/>
            <a:ext cx="360040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15616" y="45811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268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운영 환경 설정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smtClean="0"/>
              <a:t>안정도 지수 </a:t>
            </a:r>
            <a:endParaRPr lang="en-US" altLang="ko-KR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605790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33780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검색 조건 선택 후 실행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41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LI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–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상승 지수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LI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-2   : 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-2 : Weak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-3 : Moderate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-6 : Strong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9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SI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+3   :  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+3 :  RASH, some TS RASH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+1 : TS RASH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-3 : Severe TS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x &lt;= -6:Severe TS, possible 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50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Torados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454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TTI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TTI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56   : </a:t>
                      </a:r>
                      <a:r>
                        <a:rPr lang="en-US" altLang="ko-KR" sz="75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Scatterd</a:t>
                      </a: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severe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storms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56 : Widely </a:t>
                      </a:r>
                      <a:r>
                        <a:rPr lang="en-US" altLang="ko-KR" sz="75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scatterd</a:t>
                      </a: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severe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storms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53 : Isolated severe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storms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50 : Likely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TS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44 : Convective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not likely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9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KI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KI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40   : High 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convective potential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40 : Moderate 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convective potential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25 : Small</a:t>
                      </a:r>
                      <a:r>
                        <a:rPr lang="en-US" altLang="ko-KR" sz="75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convective potential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15 : Stable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78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KOI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KOI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+6   : Low TS 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+6 : Middle TS 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+2 : High TS possible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41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. CAPE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75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75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CAPE </a:t>
                      </a:r>
                      <a:r>
                        <a:rPr lang="ko-KR" altLang="en-US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</a:t>
                      </a:r>
                      <a:endParaRPr lang="en-US" altLang="ko-KR" sz="75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3500   : Extremely unstable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3500 : Very unstable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2500 : Moderately unstable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1000 : Marginally unstable</a:t>
                      </a:r>
                      <a:endParaRPr kumimoji="0" lang="en-US" altLang="ko-KR" sz="75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0" y="6080760"/>
          <a:ext cx="5732108" cy="777240"/>
        </p:xfrm>
        <a:graphic>
          <a:graphicData uri="http://schemas.openxmlformats.org/drawingml/2006/table">
            <a:tbl>
              <a:tblPr/>
              <a:tblGrid>
                <a:gridCol w="2520280"/>
                <a:gridCol w="3211828"/>
              </a:tblGrid>
              <a:tr h="720080"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안정도 지수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: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-&gt;time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LI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-&gt;sta0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KO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-&gt;sta1\</a:t>
                      </a: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TTI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-&gt;sta2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KI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-&gt;sta3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SI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-&gt;sta4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CAPE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안정성 지표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: </a:t>
                      </a:r>
                      <a:r>
                        <a:rPr kumimoji="0" lang="en-US" altLang="ko-KR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radiometer_sta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-&gt;sta5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9264426" y="1857364"/>
            <a:ext cx="1500262" cy="1474252"/>
            <a:chOff x="9144000" y="1857364"/>
            <a:chExt cx="1500262" cy="1474252"/>
          </a:xfrm>
        </p:grpSpPr>
        <p:pic>
          <p:nvPicPr>
            <p:cNvPr id="11265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0" y="1857364"/>
              <a:ext cx="1500198" cy="1474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5" name="직사각형 44"/>
            <p:cNvSpPr/>
            <p:nvPr/>
          </p:nvSpPr>
          <p:spPr>
            <a:xfrm>
              <a:off x="9144000" y="1866889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00FF00</a:t>
              </a:r>
              <a:endParaRPr lang="ko-KR" altLang="en-US" sz="10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144032" y="2152641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FFFF00</a:t>
              </a:r>
              <a:endParaRPr lang="ko-KR" altLang="en-US" sz="10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144032" y="2428868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CC9900</a:t>
              </a:r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144032" y="2714620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FF6699</a:t>
              </a:r>
              <a:endParaRPr lang="ko-KR" altLang="en-US" sz="10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144032" y="3039903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FF0000</a:t>
              </a:r>
              <a:endParaRPr lang="ko-KR" altLang="en-US" sz="1000" dirty="0"/>
            </a:p>
          </p:txBody>
        </p:sp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직사각형 51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7504" y="1556792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7504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691172" y="1556792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691680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203848" y="1556792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203848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7504" y="3645024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07504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691172" y="3645024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691680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203848" y="3645024"/>
            <a:ext cx="1512168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203848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851920" y="5733256"/>
            <a:ext cx="27146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105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①②③④⑤⑥⑦⑧⑨⑩⑪⑫⑬⑭⑮</a:t>
            </a:r>
            <a:endParaRPr lang="ko-KR" altLang="en-US" sz="105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4139952" y="3573016"/>
            <a:ext cx="4878288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0" y="980728"/>
            <a:ext cx="9036496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645024"/>
            <a:ext cx="468052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16" y="1052736"/>
            <a:ext cx="3965755" cy="286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49"/>
          <p:cNvGrpSpPr/>
          <p:nvPr/>
        </p:nvGrpSpPr>
        <p:grpSpPr>
          <a:xfrm>
            <a:off x="9324528" y="2276475"/>
            <a:ext cx="1500262" cy="1474252"/>
            <a:chOff x="9144000" y="1857364"/>
            <a:chExt cx="1500262" cy="1474252"/>
          </a:xfrm>
        </p:grpSpPr>
        <p:pic>
          <p:nvPicPr>
            <p:cNvPr id="11265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00" y="1857364"/>
              <a:ext cx="1500198" cy="1474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5" name="직사각형 44"/>
            <p:cNvSpPr/>
            <p:nvPr/>
          </p:nvSpPr>
          <p:spPr>
            <a:xfrm>
              <a:off x="9144000" y="1866889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00FF00</a:t>
              </a:r>
              <a:endParaRPr lang="ko-KR" altLang="en-US" sz="10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144032" y="2152641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FFFF00</a:t>
              </a:r>
              <a:endParaRPr lang="ko-KR" altLang="en-US" sz="10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144032" y="2428868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CC9900</a:t>
              </a:r>
              <a:endParaRPr lang="ko-KR" altLang="en-US" sz="100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144032" y="2714620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FF6699</a:t>
              </a:r>
              <a:endParaRPr lang="ko-KR" altLang="en-US" sz="10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144032" y="3039903"/>
              <a:ext cx="150023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altLang="ko-KR" sz="1000" dirty="0" smtClean="0">
                  <a:latin typeface="맑은 고딕" pitchFamily="50" charset="-127"/>
                  <a:ea typeface="맑은 고딕" pitchFamily="50" charset="-127"/>
                </a:rPr>
                <a:t>FF0000</a:t>
              </a:r>
              <a:endParaRPr lang="ko-KR" altLang="en-US" sz="1000" dirty="0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3168352" y="1052736"/>
            <a:ext cx="57606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024336" y="90872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78901" y="0"/>
            <a:ext cx="858619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안정도 지수 및 강수</a:t>
            </a:r>
            <a:r>
              <a:rPr lang="en-US" altLang="ko-KR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뇌우 시점 그리는 방법</a:t>
            </a:r>
            <a:endParaRPr lang="en-US" altLang="ko-KR" sz="18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(LI, SI, TTI, KI, KOI, CAPE, Max SNR, Max Vertical Velocity</a:t>
            </a: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는 같은 패턴의 그래프</a:t>
            </a:r>
            <a:r>
              <a:rPr lang="en-US" altLang="ko-KR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대부분의 정보가 </a:t>
            </a:r>
            <a:r>
              <a:rPr lang="ko-KR" altLang="en-US" sz="1800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sz="18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제어 필요</a:t>
            </a:r>
            <a:endParaRPr lang="en-US" altLang="ko-KR" sz="1800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971600" y="3717032"/>
            <a:ext cx="2772816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3563888" y="371703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211960" y="1045368"/>
            <a:ext cx="4608511" cy="2462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그래프 타이틀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: LI, SI, TTI, KI, KOI, CAPE, Max SNR, Max Vertical Velocity 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X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축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시간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dd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hh:mm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 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몇 개만 출력 총 레코드 수에서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25%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마다  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kumimoji="0" lang="ko-KR" altLang="en-US" sz="1100" b="1" dirty="0" smtClean="0">
                <a:latin typeface="맑은 고딕" pitchFamily="50" charset="-127"/>
                <a:ea typeface="맑은 고딕" pitchFamily="50" charset="-127"/>
              </a:rPr>
              <a:t>자료의  단위</a:t>
            </a:r>
            <a:r>
              <a:rPr kumimoji="0" lang="en-US" altLang="ko-KR" sz="1100" b="1" dirty="0" smtClean="0">
                <a:latin typeface="맑은 고딕" pitchFamily="50" charset="-127"/>
                <a:ea typeface="맑은 고딕" pitchFamily="50" charset="-127"/>
              </a:rPr>
              <a:t> ,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파라미터로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전달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축 데이터 범위 및 표시 방법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아래와 같은 데이터를 넘겨줌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100" dirty="0" err="1" smtClean="0"/>
              <a:t>valueid</a:t>
            </a:r>
            <a:r>
              <a:rPr lang="en-US" altLang="ko-KR" sz="1100" dirty="0" smtClean="0"/>
              <a:t> : </a:t>
            </a:r>
            <a:r>
              <a:rPr lang="ko-KR" altLang="en-US" sz="1100" dirty="0" smtClean="0"/>
              <a:t>자원 </a:t>
            </a:r>
            <a:r>
              <a:rPr lang="en-US" altLang="ko-KR" sz="1100" dirty="0" smtClean="0"/>
              <a:t>Key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. </a:t>
            </a:r>
            <a:r>
              <a:rPr lang="en-US" altLang="ko-KR" sz="1100" b="1" dirty="0" err="1" smtClean="0"/>
              <a:t>seqnum</a:t>
            </a:r>
            <a:endParaRPr lang="en-US" altLang="ko-KR" sz="1100" b="1" dirty="0" smtClean="0"/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-  0     : Y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축 하단의 맨 처음 값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checkvalue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아하 값 없음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-  1~n 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각 구역에 대한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범위값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으로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적은 값에서 큰 값으로 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순차적으로 들어감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checkvalue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), 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 operator 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동작 만 의미 함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 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rgb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해당 구간에 표시될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색상값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          title :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해당 구간에 들어갈 타이틀 입니다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93663" indent="-93663"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    - 999 : Y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축 상단의 맨 </a:t>
            </a:r>
            <a:r>
              <a:rPr lang="ko-KR" altLang="en-US" sz="1100" b="1" dirty="0" err="1" smtClean="0">
                <a:latin typeface="맑은 고딕" pitchFamily="50" charset="-127"/>
                <a:ea typeface="맑은 고딕" pitchFamily="50" charset="-127"/>
              </a:rPr>
              <a:t>끝값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checkvalue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 이상 값 없음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44016" y="2204864"/>
            <a:ext cx="216024" cy="50405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0" y="213285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0040" y="1124744"/>
            <a:ext cx="3312368" cy="25202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60040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7504" y="4149080"/>
            <a:ext cx="3888432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79512" y="4221088"/>
            <a:ext cx="38164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안정도 등 데이터</a:t>
            </a:r>
            <a:r>
              <a:rPr lang="en-US" altLang="ko-KR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(TTI, KOI, CAPE, Max SNR, ..)</a:t>
            </a:r>
            <a:r>
              <a:rPr lang="ko-KR" altLang="en-US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현태는 </a:t>
            </a:r>
            <a:endParaRPr lang="en-US" altLang="ko-KR" sz="11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ko-KR" altLang="en-US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아래와 같이 동일 </a:t>
            </a:r>
            <a:endParaRPr lang="en-US" altLang="ko-KR" sz="11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레코드 개수는 </a:t>
            </a:r>
            <a:r>
              <a:rPr lang="en-US" altLang="ko-KR" sz="11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6*24 = 114</a:t>
            </a:r>
            <a:r>
              <a:rPr lang="ko-KR" altLang="en-US" sz="1100" b="1" dirty="0" smtClean="0"/>
              <a:t> 입니다</a:t>
            </a:r>
            <a:r>
              <a:rPr lang="en-US" altLang="ko-KR" sz="1100" b="1" dirty="0" smtClean="0"/>
              <a:t>.</a:t>
            </a:r>
            <a:endParaRPr lang="en-US" altLang="ko-KR" sz="11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355976" y="3653491"/>
            <a:ext cx="4536504" cy="136815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아래쪽 화살표 100"/>
          <p:cNvSpPr/>
          <p:nvPr/>
        </p:nvSpPr>
        <p:spPr>
          <a:xfrm rot="-3060000" flipV="1">
            <a:off x="3824124" y="3578559"/>
            <a:ext cx="576064" cy="36004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88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4869160"/>
            <a:ext cx="24479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/>
              <a:t>강수</a:t>
            </a:r>
            <a:r>
              <a:rPr lang="en-US" altLang="ko-KR" sz="4400" dirty="0" smtClean="0"/>
              <a:t>/</a:t>
            </a:r>
            <a:r>
              <a:rPr lang="ko-KR" altLang="en-US" sz="4400" dirty="0" smtClean="0"/>
              <a:t>뇌우 시점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38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445323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110625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프로파일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시계열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Max SNR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Max SNR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35   : TS 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35 : Rain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20 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베경색만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표시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28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현재의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Max SNR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값 </a:t>
                      </a:r>
                      <a:r>
                        <a:rPr lang="en-US" altLang="ko-KR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–</a:t>
                      </a:r>
                      <a:r>
                        <a:rPr lang="ko-KR" altLang="en-US" sz="900" b="1" i="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그래프와 상관 없음</a:t>
                      </a:r>
                      <a:endParaRPr kumimoji="0" lang="en-US" altLang="ko-KR" sz="900" b="1" i="0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9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Max Vertical Velocity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X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시간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Max Vertical Velocity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&gt; 5   : TS 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5 : Rain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possible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 x &lt;= 1 :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베경색만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표시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17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현재의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Max Vertical Velocity</a:t>
                      </a:r>
                      <a:r>
                        <a:rPr lang="en-US" altLang="ko-KR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값  </a:t>
                      </a:r>
                      <a:r>
                        <a:rPr lang="en-US" altLang="ko-KR" sz="900" b="1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lang="ko-KR" altLang="en-US" sz="900" b="1" i="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그래프와 상관 없음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12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Max SNR  :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각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SNR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데이터중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최대값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Max Vertical Velocity 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각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수직성분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(w)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절대값 중 최대값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12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구분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시점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</a:t>
                      </a: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시점표출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URL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7504" y="1556792"/>
            <a:ext cx="3888432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7504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7504" y="3645024"/>
            <a:ext cx="3888432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07504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67944" y="1556792"/>
            <a:ext cx="648072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067944" y="155679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067944" y="3645024"/>
            <a:ext cx="648072" cy="20882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067944" y="371703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err="1" smtClean="0"/>
              <a:t>바람시어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D:\PROJECT\2014\06-상층대기분석시스템\10_작업\80_화면\공군작업 - 복사본\바람시어---방향성-연직-바람-시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000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103129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55440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3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방향성 연직 바람 시어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방향성 연직 바람 시어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 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60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44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972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화살표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색상도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화살표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데이터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고도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5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[deg/km]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시어를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등고선 같이 영역으로 표시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영역 색상은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색상 표시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영역 라인은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경계값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(-40,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-30, -20, ...)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고도</a:t>
                      </a:r>
                      <a:endParaRPr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12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(Directional Vertical Wind Shear) 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방향성 연직 바람 시어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31640" y="3789363"/>
            <a:ext cx="144016" cy="64774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259632" y="3573339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11960" y="1700808"/>
            <a:ext cx="504056" cy="187204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067944" y="170080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11960" y="3573016"/>
            <a:ext cx="504056" cy="16561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067944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67744" y="4293096"/>
            <a:ext cx="216024" cy="35971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051720" y="414908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8" name="_x153983992" descr="EMB000017580d4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01222" y="-618332"/>
            <a:ext cx="6119813" cy="8094663"/>
          </a:xfrm>
          <a:prstGeom prst="rect">
            <a:avLst/>
          </a:prstGeom>
          <a:noFill/>
        </p:spPr>
      </p:pic>
      <p:sp>
        <p:nvSpPr>
          <p:cNvPr id="39" name="직사각형 38"/>
          <p:cNvSpPr/>
          <p:nvPr/>
        </p:nvSpPr>
        <p:spPr>
          <a:xfrm>
            <a:off x="323528" y="5949280"/>
            <a:ext cx="6120680" cy="908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방향성 연직 바람 시어 계산식</a:t>
            </a: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du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동서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성분의 계층간 차이 값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dv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남북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성분의 계층간 차이 값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    : (u(i+1) +u(i-1) ) / 2  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    : (v(i+1) +v(i-1) ) / 2   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dz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계층간 고도 차이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[m]</a:t>
            </a:r>
          </a:p>
        </p:txBody>
      </p: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6021288"/>
            <a:ext cx="1230841" cy="44767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6386661"/>
            <a:ext cx="144000" cy="13500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6515819"/>
            <a:ext cx="123825" cy="142875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44" name="직사각형 43"/>
          <p:cNvSpPr/>
          <p:nvPr/>
        </p:nvSpPr>
        <p:spPr>
          <a:xfrm>
            <a:off x="2483768" y="6597352"/>
            <a:ext cx="38699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계층간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0 ~ 6km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까지 수집되는 특정 고도별 정보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200m, 300m, ..)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5" name="_x153984072" descr="EMB000017580d4d"/>
          <p:cNvPicPr>
            <a:picLocks noChangeAspect="1" noChangeArrowheads="1"/>
          </p:cNvPicPr>
          <p:nvPr/>
        </p:nvPicPr>
        <p:blipFill>
          <a:blip r:embed="rId8" cstate="print"/>
          <a:srcRect l="12944" t="13702" r="13509" b="4005"/>
          <a:stretch>
            <a:fillRect/>
          </a:stretch>
        </p:blipFill>
        <p:spPr bwMode="auto">
          <a:xfrm>
            <a:off x="-9501286" y="-1500222"/>
            <a:ext cx="8143932" cy="6247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D:\PROJECT\2014\06-상층대기분석시스템\10_작업\80_화면\공군작업 - 복사본\바람시어---총-연직-바람-시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7999" cy="5256000"/>
          </a:xfrm>
          <a:prstGeom prst="rect">
            <a:avLst/>
          </a:prstGeom>
          <a:noFill/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25704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9476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27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방향성 연직 바람 시어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택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방향성 연직 바람 시어 </a:t>
                      </a:r>
                      <a:r>
                        <a:rPr lang="ko-KR" altLang="en-US" sz="9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선택 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62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(0~10000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44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972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화살표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색상도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화살표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 데이터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고도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풍향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59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총 연직 바람 시어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[m/s/km]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방향성 연직 바람 시어를</a:t>
                      </a: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등고선 같이 영역으로 표시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영역 색상은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색상 표시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영역 라인은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번의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경계값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(0,2,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4, ...)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총 연직 바람 시어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고도</a:t>
                      </a:r>
                      <a:endParaRPr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총</a:t>
                      </a:r>
                      <a:r>
                        <a:rPr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연직 바람 시어</a:t>
                      </a:r>
                      <a:endParaRPr kumimoji="0" lang="en-US" altLang="ko-KR" sz="900" b="1" kern="1200" baseline="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12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총 연직 바람 시어</a:t>
                      </a:r>
                      <a:r>
                        <a:rPr lang="en-US" altLang="ko-KR" sz="10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(Total Vertical Wind Shear) </a:t>
                      </a:r>
                      <a:endParaRPr lang="ko-KR" altLang="en-US" sz="8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총 연직 바람 시어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84784"/>
            <a:ext cx="2088232" cy="72008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16016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72000" y="7245424"/>
            <a:ext cx="27146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105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①②③④⑤⑥⑦⑧⑨⑩⑪⑫⑬⑭⑮</a:t>
            </a:r>
            <a:endParaRPr lang="ko-KR" altLang="en-US" sz="105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11760" y="3789363"/>
            <a:ext cx="144016" cy="64774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339752" y="3573339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11960" y="1700808"/>
            <a:ext cx="504056" cy="187204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067944" y="170080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11960" y="3573016"/>
            <a:ext cx="504056" cy="165618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067944" y="36450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03848" y="4869483"/>
            <a:ext cx="216024" cy="35971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987824" y="4725467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3528" y="6021288"/>
            <a:ext cx="6120680" cy="836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총 연직 바람 시어 계산식</a:t>
            </a:r>
            <a:endParaRPr lang="en-US" altLang="ko-KR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du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동서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성분의 계층간 차이 값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dv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남북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성분의 계층간 차이 값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[m/s]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dz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계층간 고도 차이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[m]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6093296"/>
            <a:ext cx="1907704" cy="504056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43" name="직사각형 42"/>
          <p:cNvSpPr/>
          <p:nvPr/>
        </p:nvSpPr>
        <p:spPr>
          <a:xfrm>
            <a:off x="2483768" y="6597352"/>
            <a:ext cx="38699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계층간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0 ~ 6km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까지 수집되는 특정 고도별 정보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200m, 300m, ..)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4" name="_x153984072" descr="EMB000017580d4b"/>
          <p:cNvPicPr>
            <a:picLocks noChangeAspect="1" noChangeArrowheads="1"/>
          </p:cNvPicPr>
          <p:nvPr/>
        </p:nvPicPr>
        <p:blipFill>
          <a:blip r:embed="rId5" cstate="print"/>
          <a:srcRect l="12944" t="13702" r="13509" b="4005"/>
          <a:stretch>
            <a:fillRect/>
          </a:stretch>
        </p:blipFill>
        <p:spPr bwMode="auto">
          <a:xfrm>
            <a:off x="-6733256" y="1052736"/>
            <a:ext cx="6582830" cy="414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23728" y="2342813"/>
            <a:ext cx="55446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 dirty="0" smtClean="0"/>
              <a:t>연직 풍속</a:t>
            </a:r>
            <a:endParaRPr lang="en-US" altLang="ko-KR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38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85216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6961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검색 시간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간격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실행 버튼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(0~8000 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[m]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17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시간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-HH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자료 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324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(2)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조회시간에서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6*6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 마다 </a:t>
                      </a:r>
                      <a:r>
                        <a:rPr kumimoji="0" lang="en-US" altLang="ko-KR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‘DD HH:MM’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표시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72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온도와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72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풍향</a:t>
                      </a: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통합시계열의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바림깃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형태와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동일</a:t>
                      </a:r>
                      <a:endParaRPr kumimoji="0" lang="en-US" altLang="ko-KR" sz="900" b="1" kern="1200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005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연직풍속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baseline="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연직풍속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값을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r>
                        <a:rPr kumimoji="0"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번 색상을 </a:t>
                      </a:r>
                      <a:endParaRPr kumimoji="0"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</a:t>
                      </a:r>
                      <a:r>
                        <a:rPr kumimoji="0"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이용하여 표시</a:t>
                      </a:r>
                      <a:endParaRPr kumimoji="0" lang="en-US" altLang="ko-KR" sz="900" b="1" dirty="0" smtClean="0">
                        <a:solidFill>
                          <a:srgbClr val="C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- </a:t>
                      </a:r>
                      <a:r>
                        <a:rPr kumimoji="0" lang="ko-KR" altLang="en-US" sz="900" b="1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각 구간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(-50, -45, -40, ..., 45,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50)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</a:t>
                      </a:r>
                      <a:r>
                        <a:rPr kumimoji="0" lang="ko-KR" altLang="en-US" sz="900" b="1" kern="12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대한 등고선형태</a:t>
                      </a:r>
                      <a:endParaRPr kumimoji="0" lang="en-US" altLang="ko-KR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endParaRPr kumimoji="0" lang="ko-KR" altLang="en-US" sz="900" b="1" kern="1200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err="1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연직풍속</a:t>
                      </a:r>
                      <a:r>
                        <a:rPr kumimoji="0" lang="ko-KR" altLang="en-US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(w)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2265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온도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-&gt;alt[1,100]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radiometer_tpc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tp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[1,100] 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바람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-&gt;wd[1~100]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ws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[1~100]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연직풍속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데이터 정보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-&gt;alt[1~100]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-&gt;u[1~100]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en-US" altLang="ko-KR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windprofiler_data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-&gt;v[1~100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 표출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연직 풍속 표출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5040560" cy="24040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1916832"/>
            <a:ext cx="360040" cy="331236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5229200"/>
            <a:ext cx="40324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5428" y="5291683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31840" y="4869160"/>
            <a:ext cx="432048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987824" y="479715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07904" y="2924944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563888" y="28529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59632" y="3429000"/>
            <a:ext cx="432048" cy="11521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15616" y="342900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11960" y="2780929"/>
            <a:ext cx="504056" cy="100843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355976" y="249289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2458" y="6093296"/>
            <a:ext cx="16850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/>
              <a:t>시리즈에대한</a:t>
            </a:r>
            <a:r>
              <a:rPr lang="ko-KR" altLang="en-US" b="1" dirty="0" smtClean="0"/>
              <a:t> 색상 표시 누락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838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425825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등록 관리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Number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암호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부서명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관리자 등급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메일주소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관리저점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번호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미사용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관리자만 로그인 하는 형태로 기능은 제공하나 사용은 한정적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admin</a:t>
                      </a:r>
                      <a:r>
                        <a:rPr kumimoji="0" lang="en-US" altLang="ko-KR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사용자만 존재 하는 형태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관리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관리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사용자 관리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916832"/>
            <a:ext cx="6336704" cy="338437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7784" y="2342813"/>
            <a:ext cx="48965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err="1" smtClean="0"/>
              <a:t>과거데이터</a:t>
            </a:r>
            <a:r>
              <a:rPr lang="ko-KR" altLang="en-US" sz="4400" dirty="0" smtClean="0"/>
              <a:t> 조회</a:t>
            </a:r>
            <a:endParaRPr lang="ko-KR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7"/>
            <a:ext cx="7005600" cy="324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7"/>
          <a:ext cx="2143108" cy="5492260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48239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조건</a:t>
                      </a: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그래프 종류 선택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과거데이터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조회 일자 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900" b="1" kern="120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 단위 까지 선택 가능하도록</a:t>
                      </a:r>
                      <a:endParaRPr kumimoji="0" lang="en-US" altLang="ko-KR" sz="900" b="1" kern="120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79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SI, KI, TTI, KO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선택 기능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729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r>
                        <a:rPr kumimoji="0" lang="ko-KR" altLang="en-US" sz="900" b="1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선택에</a:t>
                      </a:r>
                      <a:r>
                        <a:rPr kumimoji="0" lang="en-US" altLang="ko-KR" sz="900" b="1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의하여 각각의 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(SI, KI, TTI, KOI)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특정 값 범위에 해당하는 박스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출력</a:t>
                      </a: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필요한 검색 값의 </a:t>
                      </a:r>
                      <a:r>
                        <a:rPr kumimoji="0" lang="ko-KR" altLang="en-US" sz="9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채크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박스를 </a:t>
                      </a:r>
                      <a:r>
                        <a:rPr kumimoji="0" lang="ko-KR" altLang="en-US" sz="9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클릭고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체크된 조건으로 데이터를 출력한다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900" b="1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SI : SI &lt; -6 , -6 ≦ SI &lt; -3 , -3 ≦ SI &lt; 0</a:t>
                      </a:r>
                    </a:p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KI : 40 &lt; KI , 35 ≦ KI &lt; 40 , 30 ≦ KI &lt; 35 , 25 ≦ KI &lt; 30</a:t>
                      </a:r>
                    </a:p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TTI : TTI &lt; 45 , 45 ≦ TTI &lt; 50 , 50 ≦ TTI &lt; 55 , 55 ≦ TTI</a:t>
                      </a:r>
                    </a:p>
                    <a:p>
                      <a:pPr marL="88900" marR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rgbClr val="C00000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KOI : KOI &lt; 2 , 2 ≦ KOI &lt; 6 , 6 ≦ KOI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3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⑤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en-US" altLang="ko-KR" sz="900" b="1" baseline="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④ 조건으로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조회 조회 한다</a:t>
                      </a:r>
                      <a:r>
                        <a:rPr kumimoji="0" lang="en-US" altLang="ko-KR" sz="9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74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⑥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결과 화면</a:t>
                      </a: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8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⑦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일자를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해당 시간에 대한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고도별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풍향 및 온도 정보를 표출</a:t>
                      </a: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⑧</a:t>
                      </a:r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 시간의 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풍향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풍속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기온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상대습도 출력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8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144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ko-KR" altLang="en-US" sz="900" b="1" dirty="0" smtClean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 추가 요청 사항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  <a:endParaRPr lang="en-US" altLang="ko-KR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4479634" y="113184"/>
            <a:ext cx="18473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3528" y="1244376"/>
            <a:ext cx="1008112" cy="31241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23528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35896" y="1196752"/>
            <a:ext cx="432048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779912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9552" y="1700808"/>
            <a:ext cx="6120680" cy="18002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23528" y="162880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403648" y="1244376"/>
            <a:ext cx="1728192" cy="31241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31640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39953" y="1196752"/>
            <a:ext cx="2880320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436096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20272" y="5517232"/>
            <a:ext cx="212372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 smtClean="0"/>
              <a:t>내용 전체 변경</a:t>
            </a:r>
            <a:endParaRPr lang="ko-KR" altLang="en-US" sz="1800" dirty="0"/>
          </a:p>
        </p:txBody>
      </p:sp>
      <p:sp>
        <p:nvSpPr>
          <p:cNvPr id="30" name="직사각형 29"/>
          <p:cNvSpPr/>
          <p:nvPr/>
        </p:nvSpPr>
        <p:spPr>
          <a:xfrm>
            <a:off x="4195776" y="1252576"/>
            <a:ext cx="2664296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&lt; -6  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-6&lt;= SI &lt; -3  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-3&lt;= SI &lt; 0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31840" y="1196752"/>
            <a:ext cx="360040" cy="36004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203848" y="105273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5576" y="2420888"/>
            <a:ext cx="864096" cy="21642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67544" y="242088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077072"/>
            <a:ext cx="5976664" cy="23767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40" name="직선 화살표 연결선 39"/>
          <p:cNvCxnSpPr>
            <a:stCxn id="33" idx="2"/>
            <a:endCxn id="43" idx="1"/>
          </p:cNvCxnSpPr>
          <p:nvPr/>
        </p:nvCxnSpPr>
        <p:spPr>
          <a:xfrm>
            <a:off x="1187624" y="2637309"/>
            <a:ext cx="895732" cy="14713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95536" y="4077072"/>
            <a:ext cx="6048672" cy="244827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51720" y="4077072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92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5370775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603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각 지점 정보 관리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지점번호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(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 :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청주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(128),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광주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(158),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상동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(100),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예천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(134),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수원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(120),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대구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(142), </a:t>
                      </a:r>
                      <a:r>
                        <a:rPr kumimoji="0" lang="ko-KR" altLang="en-US" sz="900" b="1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매산리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(810),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   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서산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(149), </a:t>
                      </a:r>
                      <a:r>
                        <a:rPr kumimoji="0" lang="ko-KR" altLang="en-US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사천</a:t>
                      </a:r>
                      <a:r>
                        <a:rPr kumimoji="0" lang="en-US" altLang="ko-KR" sz="900" b="1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(161)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지점코드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(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지점명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필수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주소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전화번호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WPR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제품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ID (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청주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:W1,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신규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W2)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WPR 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IP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WPR 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 포트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 - Radio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제품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ID (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청주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기상청 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                Radiometer :R1, 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신규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R2)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Radio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수집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IP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lang="en-US" altLang="ko-KR" sz="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en-US" altLang="ko-KR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Radio</a:t>
                      </a:r>
                      <a:r>
                        <a:rPr lang="ko-KR" altLang="en-US" sz="800" dirty="0" smtClean="0">
                          <a:latin typeface="맑은 고딕" pitchFamily="50" charset="-127"/>
                          <a:ea typeface="맑은 고딕" pitchFamily="50" charset="-127"/>
                        </a:rPr>
                        <a:t> 데이터 수집 포트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위도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endParaRPr kumimoji="0" lang="ko-KR" altLang="en-US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경도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 </a:t>
                      </a: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사이트 관측소 해면 고도</a:t>
                      </a:r>
                      <a:endParaRPr kumimoji="0" lang="en-US" altLang="ko-KR" sz="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WPR </a:t>
                      </a:r>
                      <a:r>
                        <a:rPr kumimoji="0" lang="ko-KR" altLang="en-US" sz="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측정 고도 수</a:t>
                      </a:r>
                      <a:endParaRPr kumimoji="0" lang="en-US" altLang="ko-KR" sz="8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Radio </a:t>
                      </a:r>
                      <a:r>
                        <a:rPr kumimoji="0" lang="ko-KR" altLang="en-US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</a:t>
                      </a:r>
                      <a:r>
                        <a:rPr kumimoji="0" lang="en-US" altLang="ko-KR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 측정 고도 수</a:t>
                      </a:r>
                      <a:endParaRPr kumimoji="0" lang="en-US" altLang="ko-KR" sz="8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Radio </a:t>
                      </a:r>
                      <a:r>
                        <a:rPr kumimoji="0" lang="ko-KR" altLang="en-US" sz="8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ko-KR" altLang="en-US" sz="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측정 고도 수</a:t>
                      </a:r>
                      <a:endParaRPr kumimoji="0" lang="en-US" altLang="ko-KR" sz="8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906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위도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경도</a:t>
                      </a: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고도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WPR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측정 고도 수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Radio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온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습도 측정 고도 수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Radio </a:t>
                      </a:r>
                      <a:r>
                        <a:rPr kumimoji="0" lang="ko-KR" altLang="en-US" sz="900" kern="12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액체물량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측정 고도 수는</a:t>
                      </a:r>
                      <a:r>
                        <a:rPr kumimoji="0" lang="en-US" altLang="ko-KR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 및 수동 입력</a:t>
                      </a:r>
                      <a:endParaRPr kumimoji="0" lang="en-US" altLang="ko-KR" sz="900" kern="12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사이트  관리</a:t>
                      </a: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사이트  관리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사이트  관리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1520" y="1916832"/>
            <a:ext cx="6552728" cy="352839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84482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880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51520" y="148478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92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3045554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181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각각의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지표에 대한 배경색 설정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53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③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각각의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지표에 대한 배경색 설정</a:t>
                      </a:r>
                      <a:endParaRPr kumimoji="0" lang="ko-KR" altLang="en-US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5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환경설정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배경색 환경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지수 배경색 환경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268760"/>
            <a:ext cx="6336704" cy="324036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12687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980728"/>
            <a:ext cx="46754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95536" y="9807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5536" y="4581128"/>
            <a:ext cx="6336704" cy="100811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51520" y="4581128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2696"/>
            <a:ext cx="7009200" cy="52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4" name="표 213"/>
          <p:cNvGraphicFramePr>
            <a:graphicFrameLocks noGrp="1"/>
          </p:cNvGraphicFramePr>
          <p:nvPr/>
        </p:nvGraphicFramePr>
        <p:xfrm>
          <a:off x="7000892" y="714356"/>
          <a:ext cx="2143108" cy="3298136"/>
        </p:xfrm>
        <a:graphic>
          <a:graphicData uri="http://schemas.openxmlformats.org/drawingml/2006/table">
            <a:tbl>
              <a:tblPr/>
              <a:tblGrid>
                <a:gridCol w="214314"/>
                <a:gridCol w="1928794"/>
              </a:tblGrid>
              <a:tr h="684674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①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mpd="sng">
                      <a:solidFill>
                        <a:schemeClr val="tx1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매뉴선택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 -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그래프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View,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감시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운영환경설정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과거데이터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로그인 선택</a:t>
                      </a: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mpd="sng">
                      <a:solidFill>
                        <a:schemeClr val="tx1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1818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②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강수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뇌우 경보 환경</a:t>
                      </a:r>
                      <a:endParaRPr lang="en-US" altLang="ko-KR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안정도 가중치 환경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바람시어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경보 환경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Thickness 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설정 환경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b="1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사이트별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설정 기능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r>
                        <a:rPr lang="en-US" altLang="ko-KR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3D </a:t>
                      </a:r>
                      <a:r>
                        <a:rPr lang="ko-KR" altLang="en-US" sz="9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바람장</a:t>
                      </a:r>
                      <a:r>
                        <a:rPr lang="ko-KR" altLang="en-US" sz="900" dirty="0" smtClean="0">
                          <a:latin typeface="맑은 고딕" pitchFamily="50" charset="-127"/>
                          <a:ea typeface="맑은 고딕" pitchFamily="50" charset="-127"/>
                        </a:rPr>
                        <a:t> 환경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5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53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표 247"/>
          <p:cNvGraphicFramePr>
            <a:graphicFrameLocks noGrp="1"/>
          </p:cNvGraphicFramePr>
          <p:nvPr/>
        </p:nvGraphicFramePr>
        <p:xfrm>
          <a:off x="0" y="0"/>
          <a:ext cx="9144000" cy="717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910"/>
                <a:gridCol w="1143008"/>
                <a:gridCol w="714380"/>
                <a:gridCol w="1928826"/>
                <a:gridCol w="785818"/>
                <a:gridCol w="1928826"/>
                <a:gridCol w="500066"/>
                <a:gridCol w="1500166"/>
              </a:tblGrid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표출 프로그램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환경설정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기능 명</a:t>
                      </a:r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기준 정보 및 사이트 환경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세부 기능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기준 정보 및 사이트 환경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4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9" name="직사각형 248"/>
          <p:cNvSpPr/>
          <p:nvPr/>
        </p:nvSpPr>
        <p:spPr>
          <a:xfrm>
            <a:off x="0" y="714356"/>
            <a:ext cx="7000892" cy="6143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5536" y="1628800"/>
            <a:ext cx="6336704" cy="374441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51520" y="2132856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268760"/>
            <a:ext cx="467544" cy="21602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95536" y="1268760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603198</TotalTime>
  <Words>8636</Words>
  <Application>Microsoft Office PowerPoint</Application>
  <PresentationFormat>화면 슬라이드 쇼(4:3)</PresentationFormat>
  <Paragraphs>2200</Paragraphs>
  <Slides>61</Slides>
  <Notes>46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고구려 벽화</vt:lpstr>
      <vt:lpstr>상층대기분석시스템 U/I 설계서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상층대기분석시스템 U/I 설계서</dc:title>
  <cp:lastModifiedBy>Administrator</cp:lastModifiedBy>
  <cp:revision>1073</cp:revision>
  <dcterms:created xsi:type="dcterms:W3CDTF">2005-05-12T05:07:37Z</dcterms:created>
  <dcterms:modified xsi:type="dcterms:W3CDTF">2016-02-01T09:28:45Z</dcterms:modified>
</cp:coreProperties>
</file>